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50"/>
  </p:notesMasterIdLst>
  <p:sldIdLst>
    <p:sldId id="259" r:id="rId2"/>
    <p:sldId id="296" r:id="rId3"/>
    <p:sldId id="297" r:id="rId4"/>
    <p:sldId id="298" r:id="rId5"/>
    <p:sldId id="299" r:id="rId6"/>
    <p:sldId id="258" r:id="rId7"/>
    <p:sldId id="337" r:id="rId8"/>
    <p:sldId id="257" r:id="rId9"/>
    <p:sldId id="269" r:id="rId10"/>
    <p:sldId id="339" r:id="rId11"/>
    <p:sldId id="340" r:id="rId12"/>
    <p:sldId id="341" r:id="rId13"/>
    <p:sldId id="342" r:id="rId14"/>
    <p:sldId id="272" r:id="rId15"/>
    <p:sldId id="273" r:id="rId16"/>
    <p:sldId id="274" r:id="rId17"/>
    <p:sldId id="275" r:id="rId18"/>
    <p:sldId id="276" r:id="rId19"/>
    <p:sldId id="343" r:id="rId20"/>
    <p:sldId id="344" r:id="rId21"/>
    <p:sldId id="345" r:id="rId22"/>
    <p:sldId id="346" r:id="rId23"/>
    <p:sldId id="266" r:id="rId24"/>
    <p:sldId id="347" r:id="rId25"/>
    <p:sldId id="267" r:id="rId26"/>
    <p:sldId id="268" r:id="rId27"/>
    <p:sldId id="348" r:id="rId28"/>
    <p:sldId id="349" r:id="rId29"/>
    <p:sldId id="350" r:id="rId30"/>
    <p:sldId id="351" r:id="rId31"/>
    <p:sldId id="352" r:id="rId32"/>
    <p:sldId id="306" r:id="rId33"/>
    <p:sldId id="310" r:id="rId34"/>
    <p:sldId id="295" r:id="rId35"/>
    <p:sldId id="311" r:id="rId36"/>
    <p:sldId id="312" r:id="rId37"/>
    <p:sldId id="313" r:id="rId38"/>
    <p:sldId id="314" r:id="rId39"/>
    <p:sldId id="328" r:id="rId40"/>
    <p:sldId id="329" r:id="rId41"/>
    <p:sldId id="330" r:id="rId42"/>
    <p:sldId id="331" r:id="rId43"/>
    <p:sldId id="332" r:id="rId44"/>
    <p:sldId id="333" r:id="rId45"/>
    <p:sldId id="334" r:id="rId46"/>
    <p:sldId id="335" r:id="rId47"/>
    <p:sldId id="336" r:id="rId48"/>
    <p:sldId id="294" r:id="rId4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49"/>
    <p:restoredTop sz="90693"/>
  </p:normalViewPr>
  <p:slideViewPr>
    <p:cSldViewPr>
      <p:cViewPr varScale="1">
        <p:scale>
          <a:sx n="80" d="100"/>
          <a:sy n="80" d="100"/>
        </p:scale>
        <p:origin x="1728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2B1D6-8B29-4576-8BF9-C029168734D1}" type="datetimeFigureOut">
              <a:rPr lang="zh-CN" altLang="en-US" smtClean="0"/>
              <a:t>2019/9/2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5B0B3-4BDA-47AE-8AAF-04CE7632D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94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FB756B-4DB2-4745-AC0B-030ED8EF5E32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4132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EC01EA-BED1-4B3F-88CD-0DD88231665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4F7C2F-BCBD-A149-8F90-21DECE8FB1A6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E44C44-03C6-46DE-AD22-8F2E4D9C083D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CD7A6-1B93-9844-850A-7A754EAB083E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D164C4-7FD6-4C12-BF0C-760DA1E4CC06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5F886C-0A22-6F4D-BC08-A1674DBCDE43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A7A0A2-59A1-4280-8BD0-4964717E7613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9122E1-BD46-574B-9943-26C68811A002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8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68761"/>
            <a:ext cx="4040188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988842"/>
            <a:ext cx="4040188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268761"/>
            <a:ext cx="4041775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988842"/>
            <a:ext cx="4041775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FB6F5-84EC-4E0D-8BF3-115F21188C2E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9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3E8BE7-6E3E-B64D-A23E-8CEB690E7C2B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D22AB1-BFF8-499F-8443-9B2E7839B4F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CA681B-4702-CB4A-9A29-560E57031AB1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950706-ECF1-4318-B99A-90D45C6AA0BB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646815-98F3-E14D-9C5E-D0E4A86CE9AC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Arial" charset="0"/>
              </a:rPr>
              <a:t>单击此处编辑母版标题样式</a:t>
            </a:r>
          </a:p>
        </p:txBody>
      </p:sp>
      <p:sp>
        <p:nvSpPr>
          <p:cNvPr id="1027" name="文本占位符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491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>
                <a:sym typeface="Times New Roman" charset="0"/>
              </a:rPr>
              <a:t>单击此处编辑母版文本样式</a:t>
            </a:r>
            <a:endParaRPr lang="zh-CN" dirty="0">
              <a:sym typeface="Times New Roman" charset="0"/>
            </a:endParaRPr>
          </a:p>
          <a:p>
            <a:pPr lvl="1"/>
            <a:r>
              <a:rPr lang="zh-CN" altLang="en-US" dirty="0">
                <a:sym typeface="Times New Roman" charset="0"/>
              </a:rPr>
              <a:t>第二级</a:t>
            </a:r>
            <a:endParaRPr lang="zh-CN" dirty="0">
              <a:sym typeface="Times New Roman" charset="0"/>
            </a:endParaRPr>
          </a:p>
          <a:p>
            <a:pPr lvl="2"/>
            <a:r>
              <a:rPr lang="zh-CN" altLang="en-US" dirty="0">
                <a:sym typeface="Times New Roman" charset="0"/>
              </a:rPr>
              <a:t>第三级</a:t>
            </a:r>
            <a:endParaRPr lang="zh-CN" dirty="0">
              <a:sym typeface="Times New Roman" charset="0"/>
            </a:endParaRPr>
          </a:p>
          <a:p>
            <a:pPr lvl="3"/>
            <a:r>
              <a:rPr lang="zh-CN" altLang="en-US" dirty="0">
                <a:sym typeface="Times New Roman" charset="0"/>
              </a:rPr>
              <a:t>第四级</a:t>
            </a:r>
            <a:endParaRPr lang="zh-CN" dirty="0">
              <a:sym typeface="Times New Roman" charset="0"/>
            </a:endParaRPr>
          </a:p>
          <a:p>
            <a:pPr lvl="4"/>
            <a:r>
              <a:rPr lang="zh-CN" altLang="en-US" dirty="0">
                <a:sym typeface="Times New Roman" charset="0"/>
              </a:rPr>
              <a:t>第五级</a:t>
            </a:r>
          </a:p>
        </p:txBody>
      </p:sp>
      <p:sp>
        <p:nvSpPr>
          <p:cNvPr id="1028" name="日期占位符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400800" y="6356350"/>
            <a:ext cx="228917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A33CCD-C3E4-46B0-B1A7-A615C45AAD83}" type="datetime1">
              <a:rPr lang="zh-CN" altLang="en-US" smtClean="0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29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8775" y="6356350"/>
            <a:ext cx="3505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chemeClr val="tx2"/>
                </a:solidFill>
                <a:latin typeface="+mn-lt"/>
                <a:ea typeface="MS PMincho" pitchFamily="18" charset="-128"/>
                <a:cs typeface="+mn-cs"/>
                <a:sym typeface="Times New Roman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1030" name="灯片编号占位符 2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12775" y="6356350"/>
            <a:ext cx="1981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A699BF4-CA54-C245-A21A-8FEB3FE020E5}" type="slidenum">
              <a:rPr lang="en-US" altLang="zh-CN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31" name="直接连接符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2" name="直接连接符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3" name="等腰三角形 9"/>
          <p:cNvSpPr>
            <a:spLocks noChangeAspect="1" noChangeArrowheads="1"/>
          </p:cNvSpPr>
          <p:nvPr/>
        </p:nvSpPr>
        <p:spPr bwMode="auto"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FFFFFF"/>
              </a:solidFill>
              <a:latin typeface="Times New Roman" pitchFamily="18" charset="0"/>
              <a:cs typeface="Times New Roman" pitchFamily="18" charset="0"/>
              <a:sym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0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anose="020B0502020104020203" pitchFamily="34" charset="0"/>
          <a:ea typeface="+mn-ea"/>
          <a:cs typeface="微软雅黑" charset="0"/>
          <a:sym typeface="Arial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9pPr>
    </p:titleStyle>
    <p:bodyStyle>
      <a:lvl1pPr marL="273050" indent="-273050" algn="l" defTabSz="0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charset="0"/>
        <a:buChar char=""/>
        <a:defRPr kumimoji="1" sz="2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1pPr>
      <a:lvl2pPr marL="547688" indent="-271463" algn="l" defTabSz="0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charset="0"/>
        <a:buChar char=""/>
        <a:defRPr kumimoji="1" sz="2300">
          <a:solidFill>
            <a:schemeClr val="tx2"/>
          </a:solidFill>
          <a:latin typeface="+mn-lt"/>
          <a:ea typeface="+mn-ea"/>
          <a:cs typeface="微软雅黑" charset="0"/>
          <a:sym typeface="Times New Roman" charset="0"/>
        </a:defRPr>
      </a:lvl2pPr>
      <a:lvl3pPr marL="822325" indent="-228600" algn="l" defTabSz="0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charset="0"/>
        <a:buChar char="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3pPr>
      <a:lvl4pPr marL="1096963" indent="-227013" algn="l" defTabSz="0" rtl="0" eaLnBrk="0" fontAlgn="base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charset="0"/>
        <a:buChar char="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4pPr>
      <a:lvl5pPr marL="13716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"/>
        <a:defRPr kumimoji="1" sz="1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5pPr>
      <a:lvl6pPr marL="18288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6pPr>
      <a:lvl7pPr marL="22860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7pPr>
      <a:lvl8pPr marL="27432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8pPr>
      <a:lvl9pPr marL="32004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CN" b="1" dirty="0"/>
              <a:t>2019</a:t>
            </a:r>
            <a:r>
              <a:rPr lang="zh-CN" altLang="en-US" b="1" dirty="0"/>
              <a:t>年秋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4F7C2F-BCBD-A149-8F90-21DECE8FB1A6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标题 1"/>
          <p:cNvSpPr>
            <a:spLocks noGrp="1" noChangeArrowheads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en-US" altLang="zh-CN" sz="3600" b="1" dirty="0" err="1"/>
              <a:t>ThinPAD</a:t>
            </a:r>
            <a:r>
              <a:rPr lang="zh-CN" altLang="en-US" sz="3600" dirty="0"/>
              <a:t>指令计算机系统</a:t>
            </a:r>
            <a:br>
              <a:rPr lang="en-US" altLang="zh-CN" sz="3600" dirty="0"/>
            </a:br>
            <a:r>
              <a:rPr lang="zh-CN" altLang="en-US" sz="3600" dirty="0"/>
              <a:t>设计和实现</a:t>
            </a:r>
            <a:br>
              <a:rPr lang="en-US" altLang="zh-CN" sz="3600" dirty="0"/>
            </a:br>
            <a:r>
              <a:rPr lang="en-US" altLang="zh-CN" sz="3600" dirty="0"/>
              <a:t>Project</a:t>
            </a:r>
            <a:r>
              <a:rPr lang="zh-CN" altLang="en-US" sz="3600" dirty="0"/>
              <a:t> </a:t>
            </a:r>
            <a:r>
              <a:rPr lang="en-US" altLang="zh-CN" sz="3600" dirty="0"/>
              <a:t>4&amp;5</a:t>
            </a:r>
            <a:endParaRPr kumimoji="0" lang="zh-CN" altLang="en-US" sz="3600" b="1" dirty="0">
              <a:solidFill>
                <a:srgbClr val="0000FF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0" name="直接连接符 20"/>
          <p:cNvCxnSpPr>
            <a:cxnSpLocks noChangeShapeType="1"/>
          </p:cNvCxnSpPr>
          <p:nvPr/>
        </p:nvCxnSpPr>
        <p:spPr bwMode="auto">
          <a:xfrm flipV="1">
            <a:off x="971600" y="5354166"/>
            <a:ext cx="7272337" cy="190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>
            <a:outerShdw blurRad="88900" dist="127000" algn="l" rotWithShape="0">
              <a:srgbClr val="000000">
                <a:alpha val="39999"/>
              </a:srgbClr>
            </a:outerShdw>
          </a:effectLst>
        </p:spPr>
      </p:cxnSp>
      <p:sp>
        <p:nvSpPr>
          <p:cNvPr id="11" name="标题 1"/>
          <p:cNvSpPr txBox="1">
            <a:spLocks noChangeArrowheads="1"/>
          </p:cNvSpPr>
          <p:nvPr/>
        </p:nvSpPr>
        <p:spPr bwMode="auto">
          <a:xfrm>
            <a:off x="5057775" y="322263"/>
            <a:ext cx="410527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 eaLnBrk="1" hangingPunct="1"/>
            <a:r>
              <a:rPr kumimoji="0" lang="zh-CN" altLang="en-US" dirty="0">
                <a:latin typeface="微软雅黑" charset="0"/>
                <a:ea typeface="微软雅黑" charset="0"/>
                <a:cs typeface="微软雅黑" charset="0"/>
                <a:sym typeface="Arial" charset="0"/>
              </a:rPr>
              <a:t>计算机组成原理</a:t>
            </a:r>
          </a:p>
        </p:txBody>
      </p:sp>
    </p:spTree>
    <p:extLst>
      <p:ext uri="{BB962C8B-B14F-4D97-AF65-F5344CB8AC3E}">
        <p14:creationId xmlns:p14="http://schemas.microsoft.com/office/powerpoint/2010/main" val="420627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0C9B1-B275-D54B-B8AA-9B51B415F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检查设备状态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FE2DDA-EEEF-3D49-869E-C0D65B99F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10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B8678A-3B3E-2944-9FFA-46D0830553DC}"/>
              </a:ext>
            </a:extLst>
          </p:cNvPr>
          <p:cNvSpPr/>
          <p:nvPr/>
        </p:nvSpPr>
        <p:spPr>
          <a:xfrm>
            <a:off x="899592" y="1484784"/>
            <a:ext cx="3312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在网络适配器设置中确认发现虚拟网卡，虚拟网卡获得192.168.8.x的IP。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19C035-2BFD-C046-8F48-D642AF7AB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976" y="1412776"/>
            <a:ext cx="3828610" cy="12961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634FBE-47A0-8C45-A461-8A71C97C6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1980378"/>
            <a:ext cx="2986118" cy="2964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B66E7-2994-344C-9CC1-DCB240FED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5975" y="2762172"/>
            <a:ext cx="3799543" cy="16029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C0DFE7-A4D7-5E42-99C5-A505E94696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775" y="3140968"/>
            <a:ext cx="3636404" cy="25202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17E7616-51FC-1048-A83E-2E1020C63C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207" y="5326674"/>
            <a:ext cx="1840152" cy="3345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C8FC2C3-67C2-A54E-AA38-329D90F62332}"/>
              </a:ext>
            </a:extLst>
          </p:cNvPr>
          <p:cNvSpPr/>
          <p:nvPr/>
        </p:nvSpPr>
        <p:spPr>
          <a:xfrm>
            <a:off x="4355123" y="4737917"/>
            <a:ext cx="38286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确认串口驱动驱动安装成功，如果串口安装不成功，稍后按照控制面板页面上的说明安装驱动</a:t>
            </a:r>
            <a:r>
              <a:rPr 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958858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90434-03F3-2748-82CA-6F19A22C8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检查设备状态（</a:t>
            </a:r>
            <a:r>
              <a:rPr lang="en-US" altLang="zh-CN" dirty="0"/>
              <a:t>Linux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57AC1-8C7B-EB49-BEAE-B91D3E55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11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F29738-BB77-D04A-901B-8D1561284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484784"/>
            <a:ext cx="7024922" cy="38164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3E66C-E55F-C64B-9C5B-083D8EBCB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7" y="3677202"/>
            <a:ext cx="4568211" cy="327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8988E2-53CE-E54B-9936-3117EDE4D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1" y="4725838"/>
            <a:ext cx="4775563" cy="57536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C063228-6B84-1446-855A-96762B0DC27C}"/>
              </a:ext>
            </a:extLst>
          </p:cNvPr>
          <p:cNvSpPr/>
          <p:nvPr/>
        </p:nvSpPr>
        <p:spPr>
          <a:xfrm>
            <a:off x="927592" y="5433019"/>
            <a:ext cx="71727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串口</a:t>
            </a:r>
            <a:r>
              <a:rPr lang="en-US" dirty="0"/>
              <a:t> /dev/</a:t>
            </a:r>
            <a:r>
              <a:rPr lang="en-US" dirty="0" err="1"/>
              <a:t>ttyACM</a:t>
            </a:r>
            <a:r>
              <a:rPr lang="en-US" dirty="0"/>
              <a:t>* </a:t>
            </a:r>
          </a:p>
          <a:p>
            <a:r>
              <a:rPr lang="en-US" dirty="0"/>
              <a:t>虚拟网卡获得192.168.8.x的IP地址（可能看到两个网卡，无影响）</a:t>
            </a:r>
          </a:p>
        </p:txBody>
      </p:sp>
    </p:spTree>
    <p:extLst>
      <p:ext uri="{BB962C8B-B14F-4D97-AF65-F5344CB8AC3E}">
        <p14:creationId xmlns:p14="http://schemas.microsoft.com/office/powerpoint/2010/main" val="1929464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467C9-77FB-DD4C-BCD5-F3939B54F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检查设备状态（</a:t>
            </a:r>
            <a:r>
              <a:rPr lang="en-US" altLang="zh-CN" dirty="0"/>
              <a:t>Mac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80B4DA-A60B-BB47-9429-28FE5D399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12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D256BC-9224-0D46-B368-140B284AC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72816"/>
            <a:ext cx="4402832" cy="37196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BC3AA5-9EF2-C444-BB19-A1E9DC176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2348880"/>
            <a:ext cx="3456384" cy="6480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A3A191-0936-0B46-BE4F-ACED0E34F4A3}"/>
              </a:ext>
            </a:extLst>
          </p:cNvPr>
          <p:cNvSpPr/>
          <p:nvPr/>
        </p:nvSpPr>
        <p:spPr>
          <a:xfrm>
            <a:off x="5133113" y="3433055"/>
            <a:ext cx="28952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串口</a:t>
            </a:r>
            <a:r>
              <a:rPr lang="en-US" dirty="0"/>
              <a:t> /dev/</a:t>
            </a:r>
            <a:r>
              <a:rPr lang="en-US" dirty="0" err="1"/>
              <a:t>cu.usbmodem</a:t>
            </a:r>
            <a:r>
              <a:rPr lang="en-US" dirty="0"/>
              <a:t>* </a:t>
            </a:r>
          </a:p>
          <a:p>
            <a:r>
              <a:rPr lang="en-US" dirty="0"/>
              <a:t>虚拟网卡Thinpad，获得192.168.8.x的IP地址</a:t>
            </a:r>
          </a:p>
        </p:txBody>
      </p:sp>
    </p:spTree>
    <p:extLst>
      <p:ext uri="{BB962C8B-B14F-4D97-AF65-F5344CB8AC3E}">
        <p14:creationId xmlns:p14="http://schemas.microsoft.com/office/powerpoint/2010/main" val="2050496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0D194-5EE4-8B4E-BCBA-DFB3EC7A6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访问控制页面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D57E7-3749-A64F-AC5A-3740B5858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13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47ADB9-6754-C24D-920F-3DD23FC88D8C}"/>
              </a:ext>
            </a:extLst>
          </p:cNvPr>
          <p:cNvSpPr/>
          <p:nvPr/>
        </p:nvSpPr>
        <p:spPr>
          <a:xfrm>
            <a:off x="3851920" y="152400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用浏览器访问</a:t>
            </a:r>
            <a:r>
              <a:rPr lang="en-US" dirty="0"/>
              <a:t> http://192.168.8.8/ </a:t>
            </a:r>
            <a:r>
              <a:rPr lang="en-US" dirty="0" err="1"/>
              <a:t>打开板子上的控制面板</a:t>
            </a:r>
            <a:endParaRPr lang="en-US" dirty="0"/>
          </a:p>
          <a:p>
            <a:r>
              <a:rPr lang="en-US" dirty="0" err="1"/>
              <a:t>上传</a:t>
            </a:r>
            <a:r>
              <a:rPr lang="en-US" dirty="0"/>
              <a:t> .bit </a:t>
            </a:r>
            <a:r>
              <a:rPr lang="en-US" dirty="0" err="1"/>
              <a:t>设计文件</a:t>
            </a:r>
            <a:endParaRPr lang="en-US" dirty="0"/>
          </a:p>
          <a:p>
            <a:r>
              <a:rPr lang="en-US" dirty="0" err="1"/>
              <a:t>选择串口</a:t>
            </a:r>
            <a:endParaRPr lang="en-US" dirty="0"/>
          </a:p>
          <a:p>
            <a:r>
              <a:rPr lang="en-US" dirty="0"/>
              <a:t>Flash </a:t>
            </a:r>
            <a:r>
              <a:rPr lang="en-US" dirty="0" err="1"/>
              <a:t>和</a:t>
            </a:r>
            <a:r>
              <a:rPr lang="en-US" dirty="0"/>
              <a:t> RAM </a:t>
            </a:r>
            <a:r>
              <a:rPr lang="en-US" dirty="0" err="1"/>
              <a:t>读写</a:t>
            </a:r>
            <a:endParaRPr lang="en-US" dirty="0"/>
          </a:p>
          <a:p>
            <a:r>
              <a:rPr lang="en-US" dirty="0" err="1"/>
              <a:t>Windows如果上一步没有成功安装串口，请按页面指示，下载驱动文件安装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AEE9FF-E799-AA4C-8143-6A37617F7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2191328"/>
            <a:ext cx="6120680" cy="423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261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4B65D0-1808-2141-B91F-547DEDEA1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4000" dirty="0"/>
              <a:t>实验平台使用方法</a:t>
            </a:r>
            <a:r>
              <a:rPr kumimoji="1" lang="en-US" altLang="zh-CN" sz="4000" dirty="0"/>
              <a:t>——</a:t>
            </a:r>
            <a:r>
              <a:rPr kumimoji="1" lang="zh-CN" altLang="en-US" sz="4000" dirty="0"/>
              <a:t>远程模式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B93C31-07F6-E540-899F-83394CFA9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学生从系统管理员处得到服务器地址和账号、密码后，可以通过浏览器登录到远程实验系统，成功连接到一块远程实验板，并在板上完成实验。 </a:t>
            </a:r>
            <a:endParaRPr lang="en-US" altLang="zh-CN" dirty="0"/>
          </a:p>
          <a:p>
            <a:r>
              <a:rPr kumimoji="1" lang="zh-CN" altLang="en-US" dirty="0"/>
              <a:t>可以上传设计文件</a:t>
            </a:r>
            <a:endParaRPr kumimoji="1" lang="en-US" altLang="zh-CN" dirty="0"/>
          </a:p>
          <a:p>
            <a:r>
              <a:rPr kumimoji="1" lang="zh-CN" altLang="en-US" dirty="0"/>
              <a:t>通过实验平台进行基本操作</a:t>
            </a:r>
            <a:endParaRPr kumimoji="1" lang="en-US" altLang="zh-CN" dirty="0"/>
          </a:p>
          <a:p>
            <a:r>
              <a:rPr kumimoji="1" lang="zh-CN" altLang="en-US" dirty="0"/>
              <a:t>存储器读写</a:t>
            </a:r>
          </a:p>
        </p:txBody>
      </p:sp>
    </p:spTree>
    <p:extLst>
      <p:ext uri="{BB962C8B-B14F-4D97-AF65-F5344CB8AC3E}">
        <p14:creationId xmlns:p14="http://schemas.microsoft.com/office/powerpoint/2010/main" val="2047882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1EE524-3503-6C41-A503-18D22263E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设计文件上传与更新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E1E32C-2D2D-D844-ADB1-A22CADA45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251959"/>
            <a:ext cx="2922270" cy="579121"/>
          </a:xfrm>
        </p:spPr>
        <p:txBody>
          <a:bodyPr/>
          <a:lstStyle/>
          <a:p>
            <a:r>
              <a:rPr kumimoji="1" lang="zh-CN" altLang="en-US" dirty="0"/>
              <a:t>设计文件上传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E066335-FAB9-024B-B987-1D499FCFCD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373" y="1437322"/>
            <a:ext cx="6123147" cy="2509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3.png">
            <a:extLst>
              <a:ext uri="{FF2B5EF4-FFF2-40B4-BE49-F238E27FC236}">
                <a16:creationId xmlns:a16="http://schemas.microsoft.com/office/drawing/2014/main" id="{B2E3983A-8CAE-DD4E-978A-F9527002251C}"/>
              </a:ext>
            </a:extLst>
          </p:cNvPr>
          <p:cNvPicPr/>
          <p:nvPr/>
        </p:nvPicPr>
        <p:blipFill>
          <a:blip r:embed="rId3"/>
          <a:srcRect r="18936" b="15476"/>
          <a:stretch>
            <a:fillRect/>
          </a:stretch>
        </p:blipFill>
        <p:spPr>
          <a:xfrm>
            <a:off x="3550920" y="4154805"/>
            <a:ext cx="5166360" cy="1026795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A6278277-B919-C444-B744-F3C0E9B83F8B}"/>
              </a:ext>
            </a:extLst>
          </p:cNvPr>
          <p:cNvSpPr txBox="1">
            <a:spLocks/>
          </p:cNvSpPr>
          <p:nvPr/>
        </p:nvSpPr>
        <p:spPr>
          <a:xfrm>
            <a:off x="4057650" y="5389245"/>
            <a:ext cx="2922270" cy="579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设计文件更新</a:t>
            </a:r>
          </a:p>
        </p:txBody>
      </p:sp>
    </p:spTree>
    <p:extLst>
      <p:ext uri="{BB962C8B-B14F-4D97-AF65-F5344CB8AC3E}">
        <p14:creationId xmlns:p14="http://schemas.microsoft.com/office/powerpoint/2010/main" val="3484604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2C11E3-AFDC-B74A-8C77-FEB08D40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实验平台基本操作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E8D101-6F67-1D4E-A477-84162C4F3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608319"/>
            <a:ext cx="3882390" cy="568643"/>
          </a:xfrm>
        </p:spPr>
        <p:txBody>
          <a:bodyPr/>
          <a:lstStyle/>
          <a:p>
            <a:r>
              <a:rPr kumimoji="1" lang="zh-CN" altLang="en-US" dirty="0"/>
              <a:t>面板操作</a:t>
            </a:r>
          </a:p>
        </p:txBody>
      </p:sp>
      <p:pic>
        <p:nvPicPr>
          <p:cNvPr id="5" name="image4.png">
            <a:extLst>
              <a:ext uri="{FF2B5EF4-FFF2-40B4-BE49-F238E27FC236}">
                <a16:creationId xmlns:a16="http://schemas.microsoft.com/office/drawing/2014/main" id="{28892C01-132E-8A49-BB41-2B279091823E}"/>
              </a:ext>
            </a:extLst>
          </p:cNvPr>
          <p:cNvPicPr/>
          <p:nvPr/>
        </p:nvPicPr>
        <p:blipFill>
          <a:blip r:embed="rId3"/>
          <a:srcRect t="11057" r="1329"/>
          <a:stretch>
            <a:fillRect/>
          </a:stretch>
        </p:blipFill>
        <p:spPr>
          <a:xfrm>
            <a:off x="478155" y="1485582"/>
            <a:ext cx="5657850" cy="3795395"/>
          </a:xfrm>
          <a:prstGeom prst="rect">
            <a:avLst/>
          </a:prstGeom>
        </p:spPr>
      </p:pic>
      <p:pic>
        <p:nvPicPr>
          <p:cNvPr id="6" name="image6.png">
            <a:extLst>
              <a:ext uri="{FF2B5EF4-FFF2-40B4-BE49-F238E27FC236}">
                <a16:creationId xmlns:a16="http://schemas.microsoft.com/office/drawing/2014/main" id="{ED36985D-05F9-0F41-9620-B740F169D6E1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6690995" y="2771456"/>
            <a:ext cx="1974850" cy="3172143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E2CAD678-9502-7C47-880C-C7823310D49A}"/>
              </a:ext>
            </a:extLst>
          </p:cNvPr>
          <p:cNvSpPr txBox="1">
            <a:spLocks/>
          </p:cNvSpPr>
          <p:nvPr/>
        </p:nvSpPr>
        <p:spPr>
          <a:xfrm>
            <a:off x="6690995" y="6176962"/>
            <a:ext cx="2254885" cy="568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串口配置</a:t>
            </a:r>
          </a:p>
        </p:txBody>
      </p:sp>
    </p:spTree>
    <p:extLst>
      <p:ext uri="{BB962C8B-B14F-4D97-AF65-F5344CB8AC3E}">
        <p14:creationId xmlns:p14="http://schemas.microsoft.com/office/powerpoint/2010/main" val="2736683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73C031-FB0C-E845-879E-EF024FA86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存储器读写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AA8AAB-13D3-E747-966D-EF167358F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831079"/>
            <a:ext cx="7886700" cy="1345883"/>
          </a:xfrm>
        </p:spPr>
        <p:txBody>
          <a:bodyPr/>
          <a:lstStyle/>
          <a:p>
            <a:r>
              <a:rPr lang="zh-CN" altLang="zh-CN" dirty="0"/>
              <a:t>读写</a:t>
            </a:r>
            <a:r>
              <a:rPr lang="en-US" altLang="zh-CN" dirty="0"/>
              <a:t>Flash</a:t>
            </a:r>
            <a:r>
              <a:rPr lang="zh-CN" altLang="zh-CN" dirty="0"/>
              <a:t>和</a:t>
            </a:r>
            <a:r>
              <a:rPr lang="en-US" altLang="zh-CN" dirty="0"/>
              <a:t>RAM</a:t>
            </a:r>
            <a:r>
              <a:rPr lang="zh-CN" altLang="zh-CN" dirty="0"/>
              <a:t>时，为了避免信号电平冲突，系统会清除实验</a:t>
            </a:r>
            <a:r>
              <a:rPr lang="en-US" altLang="zh-CN" dirty="0"/>
              <a:t>FPGA</a:t>
            </a:r>
            <a:r>
              <a:rPr lang="zh-CN" altLang="zh-CN" dirty="0"/>
              <a:t>中的用户设计，并在读写完成后自动重载 </a:t>
            </a:r>
            <a:endParaRPr kumimoji="1" lang="zh-CN" altLang="en-US" dirty="0"/>
          </a:p>
        </p:txBody>
      </p:sp>
      <p:pic>
        <p:nvPicPr>
          <p:cNvPr id="4" name="image5.png">
            <a:extLst>
              <a:ext uri="{FF2B5EF4-FFF2-40B4-BE49-F238E27FC236}">
                <a16:creationId xmlns:a16="http://schemas.microsoft.com/office/drawing/2014/main" id="{77805382-86A7-2A4B-A9D7-0187E7752A9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46124" y="1690688"/>
            <a:ext cx="6416675" cy="243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23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87C51E-D4A8-C444-856E-5D803F032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SRAM</a:t>
            </a:r>
            <a:r>
              <a:rPr kumimoji="1" lang="zh-CN" altLang="en-US" dirty="0"/>
              <a:t>访问地址序列记录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91D5EB-AE56-FB46-95B7-35E3C1CEE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815839"/>
            <a:ext cx="7886700" cy="1361123"/>
          </a:xfrm>
        </p:spPr>
        <p:txBody>
          <a:bodyPr/>
          <a:lstStyle/>
          <a:p>
            <a:r>
              <a:rPr lang="zh-CN" altLang="zh-CN" dirty="0"/>
              <a:t>远程实验平台增加了一个功能，能够记录程序运行过程中，对</a:t>
            </a:r>
            <a:r>
              <a:rPr lang="en-US" altLang="zh-CN" dirty="0"/>
              <a:t>SRAM</a:t>
            </a:r>
            <a:r>
              <a:rPr lang="zh-CN" altLang="zh-CN" dirty="0"/>
              <a:t>访问时的地址序列 </a:t>
            </a:r>
            <a:endParaRPr kumimoji="1" lang="zh-CN" altLang="en-US" dirty="0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B1EFE4C5-A318-4143-873F-707C0AE19DDB}"/>
              </a:ext>
            </a:extLst>
          </p:cNvPr>
          <p:cNvPicPr/>
          <p:nvPr/>
        </p:nvPicPr>
        <p:blipFill>
          <a:blip r:embed="rId2"/>
          <a:srcRect t="670"/>
          <a:stretch>
            <a:fillRect/>
          </a:stretch>
        </p:blipFill>
        <p:spPr>
          <a:xfrm>
            <a:off x="905827" y="1385887"/>
            <a:ext cx="6851333" cy="3003233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2402448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FFFB8-D699-E44F-8665-29306FC9B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FPGA</a:t>
            </a:r>
            <a:r>
              <a:rPr lang="zh-CN" altLang="en-US" dirty="0"/>
              <a:t>样例工程说明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521E8-3820-1649-9124-55F8261AA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提供创建好的</a:t>
            </a:r>
            <a:r>
              <a:rPr lang="en-US" dirty="0" err="1"/>
              <a:t>Vivado</a:t>
            </a:r>
            <a:r>
              <a:rPr lang="zh-CN" altLang="en-US" dirty="0"/>
              <a:t>工程模板</a:t>
            </a:r>
          </a:p>
          <a:p>
            <a:pPr lvl="1"/>
            <a:r>
              <a:rPr lang="zh-CN" altLang="en-US" dirty="0"/>
              <a:t>已包含全部的引脚约束（不用根据表格手工分配）</a:t>
            </a:r>
          </a:p>
          <a:p>
            <a:pPr lvl="1"/>
            <a:r>
              <a:rPr lang="zh-CN" altLang="en-US" dirty="0"/>
              <a:t>包含</a:t>
            </a:r>
            <a:r>
              <a:rPr lang="en-US" dirty="0"/>
              <a:t>LED、</a:t>
            </a:r>
            <a:r>
              <a:rPr lang="zh-CN" altLang="en-US" dirty="0"/>
              <a:t>数码管、图像输出的示例代码</a:t>
            </a:r>
          </a:p>
          <a:p>
            <a:pPr lvl="1"/>
            <a:r>
              <a:rPr lang="zh-CN" altLang="en-US" dirty="0"/>
              <a:t>在</a:t>
            </a:r>
            <a:r>
              <a:rPr lang="en-US" dirty="0"/>
              <a:t>FPGA</a:t>
            </a:r>
            <a:r>
              <a:rPr lang="zh-CN" altLang="en-US" dirty="0"/>
              <a:t>内部实现串口收发的示例代码</a:t>
            </a:r>
          </a:p>
          <a:p>
            <a:r>
              <a:rPr lang="zh-CN" altLang="en-US" dirty="0"/>
              <a:t>所有信号定义、</a:t>
            </a:r>
            <a:r>
              <a:rPr lang="en-US" dirty="0"/>
              <a:t>FPGA</a:t>
            </a:r>
            <a:r>
              <a:rPr lang="zh-CN" altLang="en-US" dirty="0"/>
              <a:t>型号等信息以工程模板为准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2F0A49-A733-A846-8B68-29F3B92CA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37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内容提要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我们要做什么</a:t>
            </a:r>
            <a:r>
              <a:rPr lang="en-US" altLang="zh-CN" dirty="0"/>
              <a:t>?</a:t>
            </a:r>
            <a:endParaRPr lang="zh-CN" altLang="en-US" dirty="0"/>
          </a:p>
          <a:p>
            <a:r>
              <a:rPr lang="zh-CN" altLang="en-US" dirty="0"/>
              <a:t>我们已经有了什么</a:t>
            </a:r>
            <a:r>
              <a:rPr lang="en-US" altLang="zh-CN" dirty="0"/>
              <a:t>?</a:t>
            </a:r>
            <a:endParaRPr lang="zh-CN" altLang="en-US" dirty="0"/>
          </a:p>
          <a:p>
            <a:r>
              <a:rPr lang="zh-CN" altLang="en-US" dirty="0"/>
              <a:t>我们可以怎样去做</a:t>
            </a:r>
            <a:r>
              <a:rPr lang="en-US" altLang="zh-CN" dirty="0"/>
              <a:t>?</a:t>
            </a:r>
            <a:endParaRPr lang="zh-CN" altLang="en-US" dirty="0"/>
          </a:p>
          <a:p>
            <a:r>
              <a:rPr lang="zh-CN" altLang="en-US" dirty="0"/>
              <a:t>我们还能做什么</a:t>
            </a:r>
            <a:r>
              <a:rPr lang="en-US" altLang="zh-CN" dirty="0"/>
              <a:t>?</a:t>
            </a:r>
            <a:endParaRPr lang="zh-CN" altLang="en-US" dirty="0"/>
          </a:p>
          <a:p>
            <a:r>
              <a:rPr lang="zh-CN" altLang="en-US" dirty="0"/>
              <a:t>我们最后要交什么</a:t>
            </a:r>
            <a:r>
              <a:rPr lang="en-US" altLang="zh-CN" dirty="0"/>
              <a:t>?</a:t>
            </a:r>
            <a:endParaRPr lang="zh-CN" altLang="en-US" dirty="0"/>
          </a:p>
          <a:p>
            <a:r>
              <a:rPr lang="zh-CN" altLang="en-US" dirty="0"/>
              <a:t>具体时间安排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906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8FDA8-B296-E045-92B4-C52266117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CC6F24-FFF9-0349-9E41-3F439E609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20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A3369C-3FED-C44D-A54E-3D8A571DE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55941" cy="530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54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B70C2-C16D-C345-B1F2-5EFB4B2F1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2053F-D47B-A74A-85F7-0EE12C492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C9959A-C823-9D42-B297-A18EE41F1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21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74F90B-0C10-3645-BBFD-69914B33F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219200"/>
            <a:ext cx="8125255" cy="415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611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5AF9C-3C83-9343-9F24-511B028EA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开关与</a:t>
            </a:r>
            <a:r>
              <a:rPr lang="en-US" altLang="zh-CN" dirty="0"/>
              <a:t>LED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1E88E-3A36-1342-B7DE-7972E7E1E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高低两位</a:t>
            </a:r>
            <a:r>
              <a:rPr lang="en-US" altLang="zh-CN" dirty="0"/>
              <a:t>7</a:t>
            </a:r>
            <a:r>
              <a:rPr lang="zh-CN" altLang="en-US" dirty="0"/>
              <a:t>段数码管，对应信号名称</a:t>
            </a:r>
            <a:r>
              <a:rPr lang="en-US" dirty="0"/>
              <a:t>dpy1、dpy0，</a:t>
            </a:r>
            <a:r>
              <a:rPr lang="zh-CN" altLang="en-US" dirty="0"/>
              <a:t>输出高电平点亮笔段。工程模板中提供了数码管译码逻辑。</a:t>
            </a:r>
          </a:p>
          <a:p>
            <a:r>
              <a:rPr lang="en-US" altLang="zh-CN" dirty="0"/>
              <a:t>16</a:t>
            </a:r>
            <a:r>
              <a:rPr lang="zh-CN" altLang="en-US" dirty="0"/>
              <a:t>位</a:t>
            </a:r>
            <a:r>
              <a:rPr lang="en-US" dirty="0"/>
              <a:t>LED</a:t>
            </a:r>
            <a:r>
              <a:rPr lang="zh-CN" altLang="en-US" dirty="0"/>
              <a:t>对应信号名称</a:t>
            </a:r>
            <a:r>
              <a:rPr lang="en-US" dirty="0" err="1"/>
              <a:t>leds</a:t>
            </a:r>
            <a:r>
              <a:rPr lang="en-US" dirty="0"/>
              <a:t>，</a:t>
            </a:r>
            <a:r>
              <a:rPr lang="zh-CN" altLang="en-US" dirty="0"/>
              <a:t>输出高电平点亮笔段</a:t>
            </a:r>
          </a:p>
          <a:p>
            <a:r>
              <a:rPr lang="en-US" altLang="zh-CN" dirty="0"/>
              <a:t>32</a:t>
            </a:r>
            <a:r>
              <a:rPr lang="zh-CN" altLang="en-US" dirty="0"/>
              <a:t>位拨码开关对应</a:t>
            </a:r>
            <a:r>
              <a:rPr lang="en-US" dirty="0" err="1"/>
              <a:t>dip_sw</a:t>
            </a:r>
            <a:r>
              <a:rPr lang="en-US" dirty="0"/>
              <a:t>，</a:t>
            </a:r>
            <a:r>
              <a:rPr lang="zh-CN" altLang="en-US" dirty="0"/>
              <a:t>拨到“</a:t>
            </a:r>
            <a:r>
              <a:rPr lang="en-US" dirty="0"/>
              <a:t>ON”</a:t>
            </a:r>
            <a:r>
              <a:rPr lang="zh-CN" altLang="en-US" dirty="0"/>
              <a:t>位置时输入信号为</a:t>
            </a:r>
            <a:r>
              <a:rPr lang="en-US" altLang="zh-CN" dirty="0"/>
              <a:t>1</a:t>
            </a:r>
            <a:endParaRPr lang="zh-CN" altLang="en-US" dirty="0"/>
          </a:p>
          <a:p>
            <a:r>
              <a:rPr lang="en-US" altLang="zh-CN" dirty="0"/>
              <a:t>4</a:t>
            </a:r>
            <a:r>
              <a:rPr lang="zh-CN" altLang="en-US" dirty="0"/>
              <a:t>位按钮开关</a:t>
            </a:r>
            <a:r>
              <a:rPr lang="en-US" altLang="zh-CN" dirty="0"/>
              <a:t>(</a:t>
            </a:r>
            <a:r>
              <a:rPr lang="en-US" dirty="0"/>
              <a:t>BTN1~4)，</a:t>
            </a:r>
            <a:r>
              <a:rPr lang="zh-CN" altLang="en-US" dirty="0"/>
              <a:t>对应</a:t>
            </a:r>
            <a:r>
              <a:rPr lang="en-US" dirty="0" err="1"/>
              <a:t>touch_btn</a:t>
            </a:r>
            <a:r>
              <a:rPr lang="zh-CN" altLang="en-US" dirty="0"/>
              <a:t>信号，按下输入为</a:t>
            </a:r>
            <a:r>
              <a:rPr lang="en-US" altLang="zh-CN" dirty="0"/>
              <a:t>1</a:t>
            </a:r>
          </a:p>
          <a:p>
            <a:r>
              <a:rPr lang="zh-CN" altLang="en-US" dirty="0"/>
              <a:t>微动开关</a:t>
            </a:r>
            <a:r>
              <a:rPr lang="en-US" dirty="0"/>
              <a:t>BTN5、BTN6，</a:t>
            </a:r>
            <a:r>
              <a:rPr lang="zh-CN" altLang="en-US" dirty="0"/>
              <a:t>对应信号</a:t>
            </a:r>
            <a:r>
              <a:rPr lang="en-US" dirty="0" err="1"/>
              <a:t>clock_btn、reset_btn</a:t>
            </a:r>
            <a:r>
              <a:rPr lang="en-US" dirty="0"/>
              <a:t>，</a:t>
            </a:r>
            <a:r>
              <a:rPr lang="zh-CN" altLang="en-US" dirty="0"/>
              <a:t>自带消抖，按下时输入为</a:t>
            </a:r>
            <a:r>
              <a:rPr lang="en-US" altLang="zh-CN" dirty="0"/>
              <a:t>1</a:t>
            </a:r>
            <a:r>
              <a:rPr lang="zh-CN" altLang="en-US" dirty="0"/>
              <a:t>，用于手工输入时钟和复位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7CD78E-2242-0344-8930-507B45AD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947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1B8447-9E4D-2846-BA91-45D5EEC7A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板载存储芯片</a:t>
            </a:r>
            <a:r>
              <a:rPr kumimoji="1" lang="en-US" altLang="zh-CN" dirty="0"/>
              <a:t>SRAM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3E0E73-609E-A048-8758-BC1A16EC8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THINPAD-Cloud</a:t>
            </a:r>
            <a:r>
              <a:rPr lang="zh-CN" altLang="zh-CN" dirty="0"/>
              <a:t>硬件平台提供了</a:t>
            </a:r>
            <a:r>
              <a:rPr lang="en-US" altLang="zh-CN" dirty="0"/>
              <a:t>SRAM</a:t>
            </a:r>
            <a:r>
              <a:rPr lang="zh-CN" altLang="zh-CN" dirty="0"/>
              <a:t>和</a:t>
            </a:r>
            <a:r>
              <a:rPr lang="en-US" altLang="zh-CN" dirty="0"/>
              <a:t>Flash</a:t>
            </a:r>
            <a:r>
              <a:rPr lang="zh-CN" altLang="zh-CN" dirty="0"/>
              <a:t>两类存储器 </a:t>
            </a:r>
            <a:endParaRPr lang="en-US" altLang="zh-CN" dirty="0"/>
          </a:p>
          <a:p>
            <a:r>
              <a:rPr lang="zh-CN" altLang="zh-CN" dirty="0"/>
              <a:t>板上共有</a:t>
            </a:r>
            <a:r>
              <a:rPr lang="en-US" altLang="zh-CN" dirty="0"/>
              <a:t>4</a:t>
            </a:r>
            <a:r>
              <a:rPr lang="zh-CN" altLang="zh-CN" dirty="0"/>
              <a:t>片</a:t>
            </a:r>
            <a:r>
              <a:rPr lang="en-US" altLang="zh-CN" dirty="0"/>
              <a:t>ISSI</a:t>
            </a:r>
            <a:r>
              <a:rPr lang="zh-CN" altLang="zh-CN" dirty="0"/>
              <a:t>公司生产的</a:t>
            </a:r>
            <a:r>
              <a:rPr lang="en-US" altLang="zh-CN" dirty="0"/>
              <a:t>IS61WV102416</a:t>
            </a:r>
            <a:r>
              <a:rPr lang="zh-CN" altLang="zh-CN" dirty="0"/>
              <a:t>型高速异步</a:t>
            </a:r>
            <a:r>
              <a:rPr lang="en-US" altLang="zh-CN" dirty="0"/>
              <a:t>SRAM</a:t>
            </a:r>
            <a:r>
              <a:rPr lang="zh-CN" altLang="zh-CN" dirty="0"/>
              <a:t>芯片。每片</a:t>
            </a:r>
            <a:r>
              <a:rPr lang="en-US" altLang="zh-CN" dirty="0"/>
              <a:t>SRAM</a:t>
            </a:r>
            <a:r>
              <a:rPr lang="zh-CN" altLang="zh-CN" dirty="0"/>
              <a:t>存储容量为</a:t>
            </a:r>
            <a:r>
              <a:rPr lang="en-US" altLang="zh-CN" dirty="0"/>
              <a:t>1024K</a:t>
            </a:r>
            <a:r>
              <a:rPr lang="zh-CN" altLang="zh-CN" dirty="0"/>
              <a:t>×</a:t>
            </a:r>
            <a:r>
              <a:rPr lang="en-US" altLang="zh-CN" dirty="0"/>
              <a:t>16bit</a:t>
            </a:r>
            <a:r>
              <a:rPr lang="zh-CN" altLang="zh-CN" dirty="0"/>
              <a:t>，即</a:t>
            </a:r>
            <a:r>
              <a:rPr lang="en-US" altLang="zh-CN" dirty="0"/>
              <a:t>16</a:t>
            </a:r>
            <a:r>
              <a:rPr lang="zh-CN" altLang="zh-CN" dirty="0"/>
              <a:t>位宽，</a:t>
            </a:r>
            <a:r>
              <a:rPr lang="en-US" altLang="zh-CN" dirty="0"/>
              <a:t>1M</a:t>
            </a:r>
            <a:r>
              <a:rPr lang="zh-CN" altLang="zh-CN" dirty="0"/>
              <a:t>深度，容量</a:t>
            </a:r>
            <a:r>
              <a:rPr lang="en-US" altLang="zh-CN" dirty="0"/>
              <a:t>2MB</a:t>
            </a:r>
            <a:r>
              <a:rPr lang="zh-CN" altLang="zh-CN" dirty="0"/>
              <a:t>。板上总共有</a:t>
            </a:r>
            <a:r>
              <a:rPr lang="en-US" altLang="zh-CN" dirty="0"/>
              <a:t>8MB</a:t>
            </a:r>
            <a:r>
              <a:rPr lang="zh-CN" altLang="zh-CN" dirty="0"/>
              <a:t>的</a:t>
            </a:r>
            <a:r>
              <a:rPr lang="en-US" altLang="zh-CN" dirty="0"/>
              <a:t>SRAM</a:t>
            </a:r>
            <a:r>
              <a:rPr lang="zh-CN" altLang="zh-CN" dirty="0"/>
              <a:t>存储空间。 </a:t>
            </a:r>
            <a:endParaRPr lang="en-US" altLang="zh-CN" dirty="0"/>
          </a:p>
          <a:p>
            <a:r>
              <a:rPr lang="zh-CN" altLang="zh-CN" dirty="0"/>
              <a:t>将</a:t>
            </a:r>
            <a:r>
              <a:rPr lang="en-US" altLang="zh-CN" dirty="0"/>
              <a:t>4</a:t>
            </a:r>
            <a:r>
              <a:rPr lang="zh-CN" altLang="zh-CN" dirty="0"/>
              <a:t>片</a:t>
            </a:r>
            <a:r>
              <a:rPr lang="en-US" altLang="zh-CN" dirty="0"/>
              <a:t>SRAM</a:t>
            </a:r>
            <a:r>
              <a:rPr lang="zh-CN" altLang="zh-CN" dirty="0"/>
              <a:t>分为两组，一组内有两片。组内的两片</a:t>
            </a:r>
            <a:r>
              <a:rPr lang="en-US" altLang="zh-CN" dirty="0"/>
              <a:t>SRAM</a:t>
            </a:r>
            <a:r>
              <a:rPr lang="zh-CN" altLang="zh-CN" dirty="0"/>
              <a:t>地址和读写控制信号连接到一起，数据线分开，这样相当于把两片</a:t>
            </a:r>
            <a:r>
              <a:rPr lang="en-US" altLang="zh-CN" dirty="0"/>
              <a:t>SRAM</a:t>
            </a:r>
            <a:r>
              <a:rPr lang="zh-CN" altLang="zh-CN" dirty="0"/>
              <a:t>拼接成一个</a:t>
            </a:r>
            <a:r>
              <a:rPr lang="en-US" altLang="zh-CN" dirty="0"/>
              <a:t>32</a:t>
            </a:r>
            <a:r>
              <a:rPr lang="zh-CN" altLang="zh-CN" dirty="0"/>
              <a:t>位宽的</a:t>
            </a:r>
            <a:r>
              <a:rPr lang="en-US" altLang="zh-CN" dirty="0"/>
              <a:t>SRAM</a:t>
            </a:r>
            <a:r>
              <a:rPr lang="zh-CN" altLang="zh-CN" dirty="0"/>
              <a:t>，以便实现</a:t>
            </a:r>
            <a:r>
              <a:rPr lang="en-US" altLang="zh-CN" dirty="0"/>
              <a:t>32</a:t>
            </a:r>
            <a:r>
              <a:rPr lang="zh-CN" altLang="zh-CN" dirty="0"/>
              <a:t>位的计算机系统实验。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97033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6F964-E764-2849-8787-BE63354B0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内存信号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CC2C8-7741-574A-82DD-C36934913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RAM</a:t>
            </a:r>
            <a:r>
              <a:rPr lang="zh-CN" altLang="en-US" sz="2400" dirty="0"/>
              <a:t>分为</a:t>
            </a:r>
            <a:r>
              <a:rPr lang="en-US" sz="2400" dirty="0"/>
              <a:t>Base</a:t>
            </a:r>
            <a:r>
              <a:rPr lang="zh-CN" altLang="en-US" sz="2400" dirty="0"/>
              <a:t>和</a:t>
            </a:r>
            <a:r>
              <a:rPr lang="en-US" sz="2400" dirty="0"/>
              <a:t>Ext</a:t>
            </a:r>
            <a:r>
              <a:rPr lang="zh-CN" altLang="en-US" sz="2400" dirty="0"/>
              <a:t>两组，地址、数据和控制信号完全独立</a:t>
            </a:r>
          </a:p>
          <a:p>
            <a:r>
              <a:rPr lang="zh-CN" altLang="en-US" sz="2400" dirty="0"/>
              <a:t>每组</a:t>
            </a:r>
            <a:r>
              <a:rPr lang="en-US" sz="2400" dirty="0"/>
              <a:t>RAM 4MB，32bit</a:t>
            </a:r>
            <a:r>
              <a:rPr lang="zh-CN" altLang="en-US" sz="2400" dirty="0"/>
              <a:t>数据线，</a:t>
            </a:r>
            <a:r>
              <a:rPr lang="en-US" altLang="zh-CN" sz="2400" dirty="0"/>
              <a:t>20</a:t>
            </a:r>
            <a:r>
              <a:rPr lang="en-US" sz="2400" dirty="0"/>
              <a:t>bit</a:t>
            </a:r>
            <a:r>
              <a:rPr lang="zh-CN" altLang="en-US" sz="2400" dirty="0"/>
              <a:t>地址线。实际是用两片</a:t>
            </a:r>
            <a:r>
              <a:rPr lang="en-US" altLang="zh-CN" sz="2400" dirty="0"/>
              <a:t>16</a:t>
            </a:r>
            <a:r>
              <a:rPr lang="zh-CN" altLang="en-US" sz="2400" dirty="0"/>
              <a:t>位</a:t>
            </a:r>
            <a:r>
              <a:rPr lang="en-US" sz="2400" dirty="0"/>
              <a:t>SRAM</a:t>
            </a:r>
            <a:r>
              <a:rPr lang="zh-CN" altLang="en-US" sz="2400" dirty="0"/>
              <a:t>芯片拼成的</a:t>
            </a:r>
          </a:p>
          <a:p>
            <a:r>
              <a:rPr lang="zh-CN" altLang="en-US" sz="2400" dirty="0"/>
              <a:t>控制信号</a:t>
            </a:r>
          </a:p>
          <a:p>
            <a:pPr lvl="1"/>
            <a:r>
              <a:rPr lang="en-US" sz="2000" dirty="0" err="1"/>
              <a:t>be_n</a:t>
            </a:r>
            <a:r>
              <a:rPr lang="en-US" sz="2000" dirty="0"/>
              <a:t>[3:0]：RAM</a:t>
            </a:r>
            <a:r>
              <a:rPr lang="zh-CN" altLang="en-US" sz="2000" dirty="0"/>
              <a:t>字节使能，低有效，对应</a:t>
            </a:r>
            <a:r>
              <a:rPr lang="en-US" altLang="zh-CN" sz="2000" dirty="0"/>
              <a:t>32</a:t>
            </a:r>
            <a:r>
              <a:rPr lang="zh-CN" altLang="en-US" sz="2000" dirty="0"/>
              <a:t>位中的</a:t>
            </a:r>
            <a:r>
              <a:rPr lang="en-US" altLang="zh-CN" sz="2000" dirty="0"/>
              <a:t>4</a:t>
            </a:r>
            <a:r>
              <a:rPr lang="zh-CN" altLang="en-US" sz="2000" dirty="0"/>
              <a:t>个字节</a:t>
            </a:r>
          </a:p>
          <a:p>
            <a:pPr lvl="1"/>
            <a:r>
              <a:rPr lang="en-US" sz="2000" dirty="0" err="1"/>
              <a:t>ce_n：RAM</a:t>
            </a:r>
            <a:r>
              <a:rPr lang="zh-CN" altLang="en-US" sz="2000" dirty="0"/>
              <a:t>片选，低有效</a:t>
            </a:r>
          </a:p>
          <a:p>
            <a:pPr lvl="1"/>
            <a:r>
              <a:rPr lang="en-US" sz="2000" dirty="0" err="1"/>
              <a:t>oe_n：RAM</a:t>
            </a:r>
            <a:r>
              <a:rPr lang="zh-CN" altLang="en-US" sz="2000" dirty="0"/>
              <a:t>读使能，低有效</a:t>
            </a:r>
          </a:p>
          <a:p>
            <a:pPr lvl="1"/>
            <a:r>
              <a:rPr lang="en-US" sz="2000" dirty="0" err="1"/>
              <a:t>we_n：RAM</a:t>
            </a:r>
            <a:r>
              <a:rPr lang="zh-CN" altLang="en-US" sz="2000" dirty="0"/>
              <a:t>写使能，低有效</a:t>
            </a:r>
          </a:p>
          <a:p>
            <a:r>
              <a:rPr lang="zh-CN" altLang="en-US" sz="2400" dirty="0"/>
              <a:t>读写时序（详细时序图见芯片手册）</a:t>
            </a:r>
          </a:p>
          <a:p>
            <a:pPr lvl="1"/>
            <a:r>
              <a:rPr lang="zh-CN" altLang="en-US" sz="2000" dirty="0"/>
              <a:t>读：设置地址，置控制信号</a:t>
            </a:r>
            <a:r>
              <a:rPr lang="en-US" sz="2000" dirty="0" err="1"/>
              <a:t>ce_n</a:t>
            </a:r>
            <a:r>
              <a:rPr lang="en-US" sz="2000" dirty="0"/>
              <a:t>=</a:t>
            </a:r>
            <a:r>
              <a:rPr lang="en-US" sz="2000" dirty="0" err="1"/>
              <a:t>oe_n</a:t>
            </a:r>
            <a:r>
              <a:rPr lang="en-US" sz="2000" dirty="0"/>
              <a:t>=</a:t>
            </a:r>
            <a:r>
              <a:rPr lang="en-US" sz="2000" dirty="0" err="1"/>
              <a:t>be_n</a:t>
            </a:r>
            <a:r>
              <a:rPr lang="en-US" sz="2000" dirty="0"/>
              <a:t>=0, </a:t>
            </a:r>
            <a:r>
              <a:rPr lang="en-US" sz="2000" dirty="0" err="1"/>
              <a:t>we_n</a:t>
            </a:r>
            <a:r>
              <a:rPr lang="en-US" sz="2000" dirty="0"/>
              <a:t>=1，</a:t>
            </a:r>
            <a:r>
              <a:rPr lang="zh-CN" altLang="en-US" sz="2000" dirty="0"/>
              <a:t>等待一段时间后读数据</a:t>
            </a:r>
          </a:p>
          <a:p>
            <a:pPr lvl="1"/>
            <a:r>
              <a:rPr lang="zh-CN" altLang="en-US" sz="2000" dirty="0"/>
              <a:t>写：设置数据、地址，置控制信号</a:t>
            </a:r>
            <a:r>
              <a:rPr lang="en-US" sz="2000" dirty="0" err="1"/>
              <a:t>ce_n</a:t>
            </a:r>
            <a:r>
              <a:rPr lang="en-US" sz="2000" dirty="0"/>
              <a:t>=</a:t>
            </a:r>
            <a:r>
              <a:rPr lang="en-US" sz="2000" dirty="0" err="1"/>
              <a:t>we_n</a:t>
            </a:r>
            <a:r>
              <a:rPr lang="en-US" sz="2000" dirty="0"/>
              <a:t>=</a:t>
            </a:r>
            <a:r>
              <a:rPr lang="en-US" sz="2000" dirty="0" err="1"/>
              <a:t>be_n</a:t>
            </a:r>
            <a:r>
              <a:rPr lang="en-US" sz="2000" dirty="0"/>
              <a:t>=0，</a:t>
            </a:r>
            <a:r>
              <a:rPr lang="zh-CN" altLang="en-US" sz="2000" dirty="0"/>
              <a:t>等待一段时间后置</a:t>
            </a:r>
            <a:r>
              <a:rPr lang="en-US" sz="2000" dirty="0" err="1"/>
              <a:t>we_n</a:t>
            </a:r>
            <a:r>
              <a:rPr lang="en-US" sz="2000" dirty="0"/>
              <a:t>=1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600D3-671B-554E-9CDE-DB13ED7B5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67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7D1B85-8AE0-284B-BD89-B7EBC1F51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板载存储芯片</a:t>
            </a:r>
            <a:r>
              <a:rPr kumimoji="1" lang="en-US" altLang="zh-CN" dirty="0"/>
              <a:t>Flash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A119FE-8360-084A-A5F2-9A0F44F29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1825625"/>
            <a:ext cx="4171950" cy="4351338"/>
          </a:xfrm>
        </p:spPr>
        <p:txBody>
          <a:bodyPr/>
          <a:lstStyle/>
          <a:p>
            <a:r>
              <a:rPr lang="zh-CN" altLang="zh-CN" dirty="0"/>
              <a:t>一片</a:t>
            </a:r>
            <a:r>
              <a:rPr lang="en-US" altLang="zh-CN" dirty="0"/>
              <a:t>8MB</a:t>
            </a:r>
            <a:r>
              <a:rPr lang="zh-CN" altLang="zh-CN" dirty="0"/>
              <a:t>容量的</a:t>
            </a:r>
            <a:r>
              <a:rPr lang="en-US" altLang="zh-CN" dirty="0"/>
              <a:t>NOR Flash</a:t>
            </a:r>
            <a:r>
              <a:rPr lang="zh-CN" altLang="zh-CN" dirty="0"/>
              <a:t>作为非易失存储，可用于存储实验用的程序，比如监控程序等 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9638B4-F0A6-DE41-B453-ACF3D47F12A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54" y="2352834"/>
            <a:ext cx="2658745" cy="304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3900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3698B7-056B-A640-9E9B-3A597F4AE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实验平台外部接口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B29A5A-4F3F-7C49-8779-837540CFB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串行接口</a:t>
            </a:r>
            <a:endParaRPr kumimoji="1" lang="en-US" altLang="zh-CN" dirty="0"/>
          </a:p>
          <a:p>
            <a:r>
              <a:rPr kumimoji="1" lang="en-US" altLang="zh-CN" dirty="0"/>
              <a:t>DVI</a:t>
            </a:r>
            <a:r>
              <a:rPr kumimoji="1" lang="zh-CN" altLang="en-US" dirty="0"/>
              <a:t>图像输出接口</a:t>
            </a:r>
            <a:endParaRPr kumimoji="1" lang="en-US" altLang="zh-CN" dirty="0"/>
          </a:p>
          <a:p>
            <a:r>
              <a:rPr kumimoji="1" lang="en-US" altLang="zh-CN" dirty="0"/>
              <a:t>100M</a:t>
            </a:r>
            <a:r>
              <a:rPr kumimoji="1" lang="zh-CN" altLang="en-US" dirty="0"/>
              <a:t>以太网接口</a:t>
            </a:r>
            <a:endParaRPr kumimoji="1" lang="en-US" altLang="zh-CN" dirty="0"/>
          </a:p>
          <a:p>
            <a:r>
              <a:rPr kumimoji="1" lang="en-US" altLang="zh-CN" dirty="0"/>
              <a:t>USB</a:t>
            </a:r>
            <a:r>
              <a:rPr kumimoji="1" lang="zh-CN" altLang="en-US" dirty="0"/>
              <a:t>接口</a:t>
            </a:r>
          </a:p>
        </p:txBody>
      </p:sp>
    </p:spTree>
    <p:extLst>
      <p:ext uri="{BB962C8B-B14F-4D97-AF65-F5344CB8AC3E}">
        <p14:creationId xmlns:p14="http://schemas.microsoft.com/office/powerpoint/2010/main" val="41094407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0273B-AAE1-734A-AAAB-6AC593C0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串口信号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94C30-6494-8947-9A13-DFC6299D4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串口有两种，可在控制面板（网页上）选择</a:t>
            </a:r>
          </a:p>
          <a:p>
            <a:r>
              <a:rPr lang="en-US" dirty="0"/>
              <a:t>CPLD</a:t>
            </a:r>
            <a:r>
              <a:rPr lang="zh-CN" altLang="en-US" dirty="0"/>
              <a:t>串口控制器：串口控制器在</a:t>
            </a:r>
            <a:r>
              <a:rPr lang="en-US" dirty="0"/>
              <a:t>FPGA</a:t>
            </a:r>
            <a:r>
              <a:rPr lang="zh-CN" altLang="en-US" dirty="0"/>
              <a:t>外部。</a:t>
            </a:r>
            <a:r>
              <a:rPr lang="en-US" altLang="zh-CN" dirty="0"/>
              <a:t>5</a:t>
            </a:r>
            <a:r>
              <a:rPr lang="zh-CN" altLang="en-US" dirty="0"/>
              <a:t>根控制信号，数据线与</a:t>
            </a:r>
            <a:r>
              <a:rPr lang="en-US" dirty="0"/>
              <a:t>Base RAM</a:t>
            </a:r>
            <a:r>
              <a:rPr lang="zh-CN" altLang="en-US" dirty="0"/>
              <a:t>的低</a:t>
            </a:r>
            <a:r>
              <a:rPr lang="en-US" altLang="zh-CN" dirty="0"/>
              <a:t>8</a:t>
            </a:r>
            <a:r>
              <a:rPr lang="zh-CN" altLang="en-US" dirty="0"/>
              <a:t>位共享</a:t>
            </a:r>
          </a:p>
          <a:p>
            <a:pPr lvl="1"/>
            <a:r>
              <a:rPr lang="zh-CN" altLang="en-US" dirty="0"/>
              <a:t>串口参数固定为波特率 </a:t>
            </a:r>
            <a:r>
              <a:rPr lang="en-US" altLang="zh-CN" dirty="0"/>
              <a:t>9600</a:t>
            </a:r>
            <a:r>
              <a:rPr lang="zh-CN" altLang="en-US" dirty="0"/>
              <a:t>，无校验位</a:t>
            </a:r>
          </a:p>
          <a:p>
            <a:pPr lvl="1"/>
            <a:r>
              <a:rPr lang="zh-CN" altLang="en-US" dirty="0"/>
              <a:t>设计中应当正确处理串口、内存数据线共享</a:t>
            </a:r>
          </a:p>
          <a:p>
            <a:r>
              <a:rPr lang="zh-CN" altLang="en-US" dirty="0"/>
              <a:t>直连串口：使用直接与</a:t>
            </a:r>
            <a:r>
              <a:rPr lang="en-US" dirty="0"/>
              <a:t>FPGA</a:t>
            </a:r>
            <a:r>
              <a:rPr lang="zh-CN" altLang="en-US" dirty="0"/>
              <a:t>相连的</a:t>
            </a:r>
            <a:r>
              <a:rPr lang="en-US" dirty="0" err="1"/>
              <a:t>txd</a:t>
            </a:r>
            <a:r>
              <a:rPr lang="en-US" dirty="0"/>
              <a:t>/</a:t>
            </a:r>
            <a:r>
              <a:rPr lang="en-US" dirty="0" err="1"/>
              <a:t>rxd</a:t>
            </a:r>
            <a:r>
              <a:rPr lang="zh-CN" altLang="en-US" dirty="0"/>
              <a:t>信号，学生在</a:t>
            </a:r>
            <a:r>
              <a:rPr lang="en-US" dirty="0"/>
              <a:t>FPGA</a:t>
            </a:r>
            <a:r>
              <a:rPr lang="zh-CN" altLang="en-US" dirty="0"/>
              <a:t>中自行实现串口控制器</a:t>
            </a:r>
          </a:p>
          <a:p>
            <a:pPr lvl="1"/>
            <a:r>
              <a:rPr lang="zh-CN" altLang="en-US" dirty="0"/>
              <a:t>灵活，可以自己实现串口缓冲，可变波特率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D53C5A-A8C8-3F40-8AE8-015CA5928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9757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65297-30D9-014A-B64A-3A453BC3B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视频输出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8A96E-D276-434E-9058-40BE043B8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图像输出由</a:t>
            </a:r>
            <a:r>
              <a:rPr lang="en-US" dirty="0"/>
              <a:t>VGA</a:t>
            </a:r>
            <a:r>
              <a:rPr lang="zh-CN" altLang="en-US" dirty="0"/>
              <a:t>变为</a:t>
            </a:r>
            <a:r>
              <a:rPr lang="en-US" dirty="0"/>
              <a:t>DVI</a:t>
            </a:r>
            <a:r>
              <a:rPr lang="zh-CN" altLang="en-US" dirty="0"/>
              <a:t>协议的数字信号（接口是</a:t>
            </a:r>
            <a:r>
              <a:rPr lang="en-US" dirty="0"/>
              <a:t>HDMI）</a:t>
            </a:r>
          </a:p>
          <a:p>
            <a:pPr lvl="1"/>
            <a:r>
              <a:rPr lang="zh-CN" altLang="en-US" dirty="0"/>
              <a:t>板上有</a:t>
            </a:r>
            <a:r>
              <a:rPr lang="en-US" dirty="0"/>
              <a:t>DVI</a:t>
            </a:r>
            <a:r>
              <a:rPr lang="zh-CN" altLang="en-US" dirty="0"/>
              <a:t>信号转换芯片</a:t>
            </a:r>
          </a:p>
          <a:p>
            <a:pPr lvl="1"/>
            <a:r>
              <a:rPr lang="en-US" dirty="0"/>
              <a:t>FPGA</a:t>
            </a:r>
            <a:r>
              <a:rPr lang="zh-CN" altLang="en-US" dirty="0"/>
              <a:t>设计主要区别：输出与像素同步的时钟信号和</a:t>
            </a:r>
            <a:r>
              <a:rPr lang="en-US" dirty="0"/>
              <a:t>DE</a:t>
            </a:r>
            <a:r>
              <a:rPr lang="zh-CN" altLang="en-US" dirty="0"/>
              <a:t>信号（参考工程模板）</a:t>
            </a:r>
          </a:p>
          <a:p>
            <a:pPr lvl="1"/>
            <a:r>
              <a:rPr lang="en-US" dirty="0"/>
              <a:t>DE</a:t>
            </a:r>
            <a:r>
              <a:rPr lang="zh-CN" altLang="en-US" dirty="0"/>
              <a:t>信号用于标记有效的图像数据，在消隐区为</a:t>
            </a:r>
            <a:r>
              <a:rPr lang="en-US" altLang="zh-CN" dirty="0"/>
              <a:t>0</a:t>
            </a:r>
            <a:r>
              <a:rPr lang="zh-CN" altLang="en-US" dirty="0"/>
              <a:t>，显示区为</a:t>
            </a:r>
            <a:r>
              <a:rPr lang="en-US" altLang="zh-CN" dirty="0"/>
              <a:t>1</a:t>
            </a:r>
            <a:endParaRPr lang="zh-CN" altLang="en-US" dirty="0"/>
          </a:p>
          <a:p>
            <a:pPr lvl="1"/>
            <a:r>
              <a:rPr lang="zh-CN" altLang="en-US" dirty="0"/>
              <a:t>像素数据为</a:t>
            </a:r>
            <a:r>
              <a:rPr lang="en-US" altLang="zh-CN" dirty="0"/>
              <a:t>8</a:t>
            </a:r>
            <a:r>
              <a:rPr lang="zh-CN" altLang="en-US" dirty="0"/>
              <a:t>位，</a:t>
            </a:r>
            <a:r>
              <a:rPr lang="en-US" dirty="0"/>
              <a:t>R:G:B=3:3:2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B7E25-6451-6548-9570-09008685A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6969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21FF8-7C04-5D49-885B-0B33365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视频输出时序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C34571D-B75B-2546-88CD-FE490AD3B0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632" y="1205538"/>
            <a:ext cx="6120680" cy="508162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CBF5AD-AB5F-5948-82F1-6A45E184F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596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我们要做什么？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kumimoji="1" lang="zh-CN" altLang="en-US" sz="8800" dirty="0">
                <a:solidFill>
                  <a:srgbClr val="FF0000"/>
                </a:solidFill>
              </a:rPr>
              <a:t>奋战三星期</a:t>
            </a:r>
            <a:endParaRPr kumimoji="1" lang="en-US" altLang="zh-CN" sz="8800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zh-CN" altLang="en-US" sz="8800" dirty="0">
                <a:solidFill>
                  <a:srgbClr val="FF0000"/>
                </a:solidFill>
              </a:rPr>
              <a:t>做台计算机</a:t>
            </a:r>
            <a:endParaRPr kumimoji="1" lang="zh-CN" altLang="en-US" sz="88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0646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1C9BA-5EF6-0C47-A062-81BF43F27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FPGA</a:t>
            </a:r>
            <a:r>
              <a:rPr lang="zh-CN" altLang="en-US" dirty="0"/>
              <a:t>调试工具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7EF2C-F26E-AB41-A203-8E493A98D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780928"/>
            <a:ext cx="8229600" cy="3348410"/>
          </a:xfrm>
        </p:spPr>
        <p:txBody>
          <a:bodyPr/>
          <a:lstStyle/>
          <a:p>
            <a:r>
              <a:rPr lang="en-US" dirty="0" err="1"/>
              <a:t>Vivado</a:t>
            </a:r>
            <a:r>
              <a:rPr lang="zh-CN" altLang="en-US" dirty="0"/>
              <a:t>提供了两种调试工具</a:t>
            </a:r>
          </a:p>
          <a:p>
            <a:pPr lvl="1"/>
            <a:r>
              <a:rPr lang="en-US" dirty="0"/>
              <a:t>ILA：</a:t>
            </a:r>
            <a:r>
              <a:rPr lang="zh-CN" altLang="en-US" dirty="0"/>
              <a:t>嵌入逻辑分析仪，采样信号在一段时间内的波形</a:t>
            </a:r>
          </a:p>
          <a:p>
            <a:pPr lvl="1"/>
            <a:r>
              <a:rPr lang="en-US" dirty="0"/>
              <a:t>VIO：</a:t>
            </a:r>
            <a:r>
              <a:rPr lang="zh-CN" altLang="en-US" dirty="0"/>
              <a:t>虚拟输入输出接口，提供“无限”数量的</a:t>
            </a:r>
            <a:r>
              <a:rPr lang="en-US" dirty="0"/>
              <a:t>LED</a:t>
            </a:r>
            <a:r>
              <a:rPr lang="zh-CN" altLang="en-US" dirty="0"/>
              <a:t>和开关</a:t>
            </a:r>
          </a:p>
          <a:p>
            <a:r>
              <a:rPr lang="en-US" dirty="0"/>
              <a:t>JTAG </a:t>
            </a:r>
            <a:r>
              <a:rPr lang="zh-CN" altLang="en-US" dirty="0"/>
              <a:t>连接方法</a:t>
            </a:r>
          </a:p>
          <a:p>
            <a:pPr lvl="1"/>
            <a:r>
              <a:rPr lang="en-US" dirty="0" err="1"/>
              <a:t>Vivado</a:t>
            </a:r>
            <a:r>
              <a:rPr lang="zh-CN" altLang="en-US" dirty="0"/>
              <a:t>中打开</a:t>
            </a:r>
            <a:r>
              <a:rPr lang="en-US" dirty="0"/>
              <a:t>Hardware Manager</a:t>
            </a:r>
            <a:r>
              <a:rPr lang="zh-CN" altLang="en-US" dirty="0"/>
              <a:t>后，参考</a:t>
            </a:r>
            <a:r>
              <a:rPr lang="en-US" dirty="0" err="1"/>
              <a:t>Thinpad</a:t>
            </a:r>
            <a:r>
              <a:rPr lang="zh-CN" altLang="en-US" dirty="0"/>
              <a:t>控制面板上的图片说明配置</a:t>
            </a:r>
          </a:p>
          <a:p>
            <a:pPr lvl="1"/>
            <a:r>
              <a:rPr lang="zh-CN" altLang="en-US" dirty="0"/>
              <a:t>使用</a:t>
            </a:r>
            <a:r>
              <a:rPr lang="en-US" dirty="0"/>
              <a:t>ILA</a:t>
            </a:r>
            <a:r>
              <a:rPr lang="zh-CN" altLang="en-US" dirty="0"/>
              <a:t>时，信号的采样时钟不能低于</a:t>
            </a:r>
            <a:r>
              <a:rPr lang="en-US" altLang="zh-CN" dirty="0"/>
              <a:t>4</a:t>
            </a:r>
            <a:r>
              <a:rPr lang="en-US" dirty="0"/>
              <a:t>MHz，</a:t>
            </a:r>
            <a:r>
              <a:rPr lang="zh-CN" altLang="en-US" dirty="0"/>
              <a:t>否则</a:t>
            </a:r>
            <a:r>
              <a:rPr lang="en-US" dirty="0"/>
              <a:t>ILA</a:t>
            </a:r>
            <a:r>
              <a:rPr lang="zh-CN" altLang="en-US" dirty="0"/>
              <a:t>工作异常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CDAB4-F822-384A-B748-2CF925FC6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30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EF5DC4-2A78-814C-B392-D7279E0F3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240" y="1340768"/>
            <a:ext cx="2294208" cy="14401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E1CF2F7-5059-F849-9148-DF53C5AC5765}"/>
              </a:ext>
            </a:extLst>
          </p:cNvPr>
          <p:cNvSpPr/>
          <p:nvPr/>
        </p:nvSpPr>
        <p:spPr>
          <a:xfrm>
            <a:off x="7117140" y="285712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网页上的图示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1731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A88AE-B200-1140-9030-CE7747013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注意事项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99391-99E4-F042-B2C1-668AFD925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携带装有开发板的盒子时避免剧烈撞击</a:t>
            </a:r>
          </a:p>
          <a:p>
            <a:r>
              <a:rPr lang="zh-CN" altLang="en-US" dirty="0"/>
              <a:t>拿板子时请拿边缘，不要触碰元件，防止静电损坏元件</a:t>
            </a:r>
          </a:p>
          <a:p>
            <a:r>
              <a:rPr lang="zh-CN" altLang="en-US" dirty="0"/>
              <a:t>使用时应当避免板子形变，造成芯片脱焊</a:t>
            </a:r>
          </a:p>
          <a:p>
            <a:r>
              <a:rPr lang="zh-CN" altLang="en-US" dirty="0"/>
              <a:t>板子背面有裸露的焊盘，不要把板子放到导电物体上（如金属外壳）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74646-0FB0-1E4A-96DF-74C83130E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31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2180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框架结构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32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238" y="1235452"/>
            <a:ext cx="8244408" cy="499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451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内存访问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40152" y="1219200"/>
            <a:ext cx="2746648" cy="2065784"/>
          </a:xfrm>
        </p:spPr>
        <p:txBody>
          <a:bodyPr/>
          <a:lstStyle/>
          <a:p>
            <a:r>
              <a:rPr lang="zh-CN" altLang="en-US"/>
              <a:t>控制</a:t>
            </a:r>
            <a:r>
              <a:rPr lang="zh-CN" altLang="en-US" dirty="0"/>
              <a:t>信号</a:t>
            </a:r>
          </a:p>
          <a:p>
            <a:r>
              <a:rPr lang="en-US" altLang="zh-CN" dirty="0"/>
              <a:t>/CE</a:t>
            </a:r>
            <a:r>
              <a:rPr lang="zh-CN" altLang="en-US" dirty="0"/>
              <a:t>、</a:t>
            </a:r>
            <a:r>
              <a:rPr lang="en-US" altLang="zh-CN" dirty="0"/>
              <a:t>/WE</a:t>
            </a:r>
            <a:r>
              <a:rPr lang="zh-CN" altLang="en-US" dirty="0"/>
              <a:t>、</a:t>
            </a:r>
            <a:r>
              <a:rPr lang="en-US" altLang="zh-CN" dirty="0"/>
              <a:t>/OE</a:t>
            </a:r>
          </a:p>
          <a:p>
            <a:r>
              <a:rPr lang="zh-CN" altLang="en-US" dirty="0"/>
              <a:t>访问时序</a:t>
            </a:r>
          </a:p>
          <a:p>
            <a:r>
              <a:rPr lang="zh-CN" altLang="en-US" dirty="0"/>
              <a:t>如何保证？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33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975" y="476672"/>
            <a:ext cx="3004251" cy="329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75" y="3874265"/>
            <a:ext cx="7812360" cy="252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3860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内存读时序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34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3718"/>
            <a:ext cx="9144000" cy="437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7427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内存读参数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391" y="1412776"/>
            <a:ext cx="8863630" cy="453650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298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内存写时序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193" y="1340768"/>
            <a:ext cx="8659449" cy="475252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872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内存写参数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340768"/>
            <a:ext cx="8702342" cy="424847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429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如何确定</a:t>
            </a:r>
            <a:r>
              <a:rPr lang="en-US" altLang="zh-CN" dirty="0"/>
              <a:t>CPU</a:t>
            </a:r>
            <a:r>
              <a:rPr lang="zh-CN" altLang="en-US" dirty="0"/>
              <a:t>主频？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流水线要求每个机器周期完成一个步骤，包括存储器读</a:t>
            </a:r>
            <a:r>
              <a:rPr lang="en-US" altLang="zh-CN" dirty="0"/>
              <a:t>/</a:t>
            </a:r>
            <a:r>
              <a:rPr lang="zh-CN" altLang="en-US" dirty="0"/>
              <a:t>写</a:t>
            </a:r>
          </a:p>
          <a:p>
            <a:r>
              <a:rPr lang="zh-CN" altLang="en-US" dirty="0"/>
              <a:t>多周期</a:t>
            </a:r>
            <a:r>
              <a:rPr lang="en-US" altLang="zh-CN" dirty="0"/>
              <a:t>CPU</a:t>
            </a:r>
            <a:r>
              <a:rPr lang="zh-CN" altLang="en-US" dirty="0"/>
              <a:t>也大都要求在一个步骤内完成存储器的一次访问</a:t>
            </a:r>
          </a:p>
          <a:p>
            <a:r>
              <a:rPr lang="zh-CN" altLang="en-US" dirty="0"/>
              <a:t>完成一次存储访问的时间？</a:t>
            </a:r>
          </a:p>
          <a:p>
            <a:r>
              <a:rPr lang="zh-CN" altLang="en-US" dirty="0"/>
              <a:t>如何实现？</a:t>
            </a:r>
            <a:r>
              <a:rPr lang="en-US" altLang="zh-CN" dirty="0"/>
              <a:t>50MHz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2610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基本步骤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1800" dirty="0"/>
              <a:t>确定目标</a:t>
            </a:r>
          </a:p>
          <a:p>
            <a:pPr lvl="1"/>
            <a:r>
              <a:rPr lang="zh-CN" altLang="en-US" sz="1600" dirty="0"/>
              <a:t>流水线、扩展方案、展示方案</a:t>
            </a:r>
          </a:p>
          <a:p>
            <a:pPr lvl="1"/>
            <a:r>
              <a:rPr lang="zh-CN" altLang="en-US" sz="1600" dirty="0"/>
              <a:t>工作计划</a:t>
            </a:r>
          </a:p>
          <a:p>
            <a:pPr lvl="1"/>
            <a:r>
              <a:rPr lang="zh-CN" altLang="en-US" sz="1600" dirty="0"/>
              <a:t>组内分工</a:t>
            </a:r>
          </a:p>
          <a:p>
            <a:r>
              <a:rPr lang="zh-CN" altLang="en-US" sz="1800" dirty="0"/>
              <a:t>概要设计</a:t>
            </a:r>
          </a:p>
          <a:p>
            <a:pPr lvl="1"/>
            <a:r>
              <a:rPr lang="zh-CN" altLang="en-US" sz="1600" dirty="0"/>
              <a:t>数据通路设计：每条指令在数据通路上的实现过程</a:t>
            </a:r>
          </a:p>
          <a:p>
            <a:pPr lvl="1"/>
            <a:r>
              <a:rPr lang="zh-CN" altLang="en-US" sz="1600" dirty="0"/>
              <a:t>指令流程表：每条指令每个步骤所完成的功能</a:t>
            </a:r>
          </a:p>
          <a:p>
            <a:pPr lvl="1"/>
            <a:r>
              <a:rPr lang="zh-CN" altLang="en-US" sz="1600" dirty="0"/>
              <a:t>流水段设计</a:t>
            </a:r>
          </a:p>
          <a:p>
            <a:pPr lvl="1"/>
            <a:r>
              <a:rPr lang="zh-CN" altLang="en-US" sz="1600" dirty="0"/>
              <a:t>控制信号设计</a:t>
            </a:r>
          </a:p>
          <a:p>
            <a:pPr lvl="1"/>
            <a:r>
              <a:rPr lang="zh-CN" altLang="en-US" sz="1600" dirty="0"/>
              <a:t>模块设计（各模块基本功能和接口）</a:t>
            </a:r>
          </a:p>
          <a:p>
            <a:r>
              <a:rPr lang="zh-CN" altLang="en-US" sz="1800" dirty="0"/>
              <a:t>详细设计</a:t>
            </a:r>
          </a:p>
          <a:p>
            <a:pPr lvl="1"/>
            <a:r>
              <a:rPr lang="zh-CN" altLang="en-US" sz="1600" dirty="0"/>
              <a:t>各模块编码实现</a:t>
            </a:r>
          </a:p>
          <a:p>
            <a:r>
              <a:rPr lang="zh-CN" altLang="en-US" sz="1800" dirty="0"/>
              <a:t>编码实现</a:t>
            </a:r>
          </a:p>
          <a:p>
            <a:r>
              <a:rPr lang="zh-CN" altLang="en-US" sz="1800" dirty="0"/>
              <a:t>模拟分析</a:t>
            </a:r>
          </a:p>
          <a:p>
            <a:r>
              <a:rPr lang="zh-CN" altLang="en-US" sz="1800" dirty="0"/>
              <a:t>硬件调试</a:t>
            </a:r>
          </a:p>
          <a:p>
            <a:r>
              <a:rPr lang="zh-CN" altLang="en-US" sz="1800" dirty="0"/>
              <a:t>总结报告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505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我们要做什么？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实验任务</a:t>
            </a:r>
          </a:p>
          <a:p>
            <a:pPr lvl="1"/>
            <a:r>
              <a:rPr lang="zh-CN" altLang="en-US" dirty="0"/>
              <a:t>支持指令流水的</a:t>
            </a:r>
            <a:r>
              <a:rPr lang="en-US" altLang="zh-CN" dirty="0"/>
              <a:t>CPU</a:t>
            </a:r>
            <a:endParaRPr lang="zh-CN" altLang="en-US" dirty="0"/>
          </a:p>
          <a:p>
            <a:pPr lvl="1"/>
            <a:r>
              <a:rPr lang="zh-CN" altLang="en-US" dirty="0"/>
              <a:t>使用基本存储和扩展存储以及输入</a:t>
            </a:r>
            <a:r>
              <a:rPr lang="en-US" altLang="zh-CN" dirty="0"/>
              <a:t>/</a:t>
            </a:r>
            <a:r>
              <a:rPr lang="zh-CN" altLang="en-US" dirty="0"/>
              <a:t>输出</a:t>
            </a:r>
          </a:p>
          <a:p>
            <a:pPr lvl="1"/>
            <a:r>
              <a:rPr lang="zh-CN" altLang="en-US" dirty="0"/>
              <a:t>进行扩展</a:t>
            </a:r>
          </a:p>
          <a:p>
            <a:r>
              <a:rPr lang="zh-CN" altLang="en-US" dirty="0"/>
              <a:t>实验目标</a:t>
            </a:r>
          </a:p>
          <a:p>
            <a:pPr lvl="1"/>
            <a:r>
              <a:rPr lang="zh-CN" altLang="en-US" dirty="0"/>
              <a:t>基本：能运行监控程序，并在监控程序中运行</a:t>
            </a:r>
            <a:r>
              <a:rPr lang="en-US" altLang="zh-CN" dirty="0"/>
              <a:t>PROJECT 1</a:t>
            </a:r>
            <a:r>
              <a:rPr lang="zh-CN" altLang="en-US" dirty="0"/>
              <a:t>的程序</a:t>
            </a:r>
          </a:p>
          <a:p>
            <a:pPr lvl="1"/>
            <a:r>
              <a:rPr lang="zh-CN" altLang="en-US" dirty="0"/>
              <a:t>进阶：能运行</a:t>
            </a:r>
            <a:r>
              <a:rPr lang="en-US" altLang="zh-CN" dirty="0" err="1"/>
              <a:t>Ucore</a:t>
            </a:r>
            <a:r>
              <a:rPr lang="zh-CN" altLang="en-US" dirty="0"/>
              <a:t>，并在</a:t>
            </a:r>
            <a:r>
              <a:rPr lang="en-US" altLang="zh-CN" dirty="0" err="1"/>
              <a:t>Ucore</a:t>
            </a:r>
            <a:r>
              <a:rPr lang="zh-CN" altLang="en-US" dirty="0"/>
              <a:t>下运行应用程序</a:t>
            </a:r>
          </a:p>
          <a:p>
            <a:pPr lvl="1"/>
            <a:r>
              <a:rPr lang="zh-CN" altLang="en-US" dirty="0"/>
              <a:t>有可供演示的应用程序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947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我们还能做什么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硬件</a:t>
            </a:r>
          </a:p>
          <a:p>
            <a:pPr lvl="1"/>
            <a:r>
              <a:rPr lang="zh-CN" altLang="en-US" dirty="0"/>
              <a:t>对流水线进行完善</a:t>
            </a:r>
          </a:p>
          <a:p>
            <a:pPr lvl="2"/>
            <a:r>
              <a:rPr lang="zh-CN" altLang="en-US" dirty="0"/>
              <a:t>结构冲突、数据冲突、控制冲突</a:t>
            </a:r>
          </a:p>
          <a:p>
            <a:pPr lvl="1"/>
            <a:r>
              <a:rPr lang="zh-CN" altLang="en-US" dirty="0"/>
              <a:t>中断</a:t>
            </a:r>
          </a:p>
          <a:p>
            <a:pPr lvl="1"/>
            <a:r>
              <a:rPr lang="zh-CN" altLang="en-US" dirty="0"/>
              <a:t>分时操作</a:t>
            </a:r>
          </a:p>
          <a:p>
            <a:pPr lvl="1"/>
            <a:r>
              <a:rPr lang="zh-CN" altLang="en-US" dirty="0"/>
              <a:t>双机通信</a:t>
            </a:r>
          </a:p>
          <a:p>
            <a:r>
              <a:rPr lang="zh-CN" altLang="en-US" dirty="0"/>
              <a:t>软件</a:t>
            </a:r>
          </a:p>
          <a:p>
            <a:pPr lvl="1"/>
            <a:r>
              <a:rPr lang="zh-CN" altLang="en-US" dirty="0"/>
              <a:t>监控程序的完善</a:t>
            </a:r>
            <a:r>
              <a:rPr lang="en-US" altLang="zh-CN" dirty="0"/>
              <a:t>	</a:t>
            </a:r>
            <a:endParaRPr lang="zh-CN" altLang="en-US" dirty="0"/>
          </a:p>
          <a:p>
            <a:pPr lvl="1"/>
            <a:r>
              <a:rPr lang="zh-CN" altLang="en-US" dirty="0"/>
              <a:t>有创意的应用</a:t>
            </a:r>
          </a:p>
          <a:p>
            <a:pPr lvl="1"/>
            <a:r>
              <a:rPr lang="zh-CN" altLang="en-US" dirty="0"/>
              <a:t>性能分析和评价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3415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时间安排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截止时间</a:t>
            </a:r>
          </a:p>
          <a:p>
            <a:pPr lvl="1"/>
            <a:r>
              <a:rPr lang="zh-CN" altLang="en-US" dirty="0"/>
              <a:t>实验检查：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  <a:r>
              <a:rPr lang="en-US" altLang="zh-CN" dirty="0"/>
              <a:t>10</a:t>
            </a:r>
            <a:r>
              <a:rPr lang="zh-CN" altLang="en-US" dirty="0"/>
              <a:t> 日</a:t>
            </a:r>
          </a:p>
          <a:p>
            <a:pPr lvl="1"/>
            <a:r>
              <a:rPr lang="zh-CN" altLang="en-US" dirty="0"/>
              <a:t>实验报告：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  <a:r>
              <a:rPr lang="en-US" altLang="zh-CN" dirty="0"/>
              <a:t>17</a:t>
            </a:r>
            <a:r>
              <a:rPr lang="zh-CN" altLang="en-US" dirty="0"/>
              <a:t> 日</a:t>
            </a:r>
          </a:p>
          <a:p>
            <a:pPr lvl="1"/>
            <a:r>
              <a:rPr lang="zh-CN" altLang="en-US" dirty="0"/>
              <a:t>实验答辩：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  <a:r>
              <a:rPr lang="en-US" altLang="zh-CN" dirty="0"/>
              <a:t>29</a:t>
            </a:r>
            <a:r>
              <a:rPr lang="zh-CN" altLang="en-US" dirty="0"/>
              <a:t>日</a:t>
            </a:r>
          </a:p>
          <a:p>
            <a:r>
              <a:rPr lang="zh-CN" altLang="en-US" dirty="0"/>
              <a:t>阶段检查</a:t>
            </a:r>
          </a:p>
          <a:p>
            <a:pPr lvl="1"/>
            <a:r>
              <a:rPr lang="en-US" altLang="zh-CN" dirty="0"/>
              <a:t>11</a:t>
            </a:r>
            <a:r>
              <a:rPr lang="zh-CN" altLang="en-US" dirty="0"/>
              <a:t>月</a:t>
            </a:r>
            <a:r>
              <a:rPr lang="en-US" altLang="zh-CN" dirty="0"/>
              <a:t>17</a:t>
            </a:r>
            <a:r>
              <a:rPr lang="zh-CN" altLang="en-US" dirty="0"/>
              <a:t>日：确定目标和数据通路设计</a:t>
            </a:r>
          </a:p>
          <a:p>
            <a:pPr lvl="1"/>
            <a:r>
              <a:rPr lang="en-US" altLang="zh-CN" dirty="0"/>
              <a:t>11</a:t>
            </a:r>
            <a:r>
              <a:rPr lang="zh-CN" altLang="en-US" dirty="0"/>
              <a:t>月</a:t>
            </a:r>
            <a:r>
              <a:rPr lang="en-US" altLang="zh-CN" dirty="0"/>
              <a:t>21</a:t>
            </a:r>
            <a:r>
              <a:rPr lang="zh-CN" altLang="en-US" dirty="0"/>
              <a:t>日：控制器设计</a:t>
            </a:r>
          </a:p>
          <a:p>
            <a:pPr lvl="1"/>
            <a:r>
              <a:rPr lang="en-US" altLang="zh-CN" dirty="0"/>
              <a:t>11</a:t>
            </a:r>
            <a:r>
              <a:rPr lang="zh-CN" altLang="en-US" dirty="0"/>
              <a:t>月</a:t>
            </a:r>
            <a:r>
              <a:rPr lang="en-US" altLang="zh-CN" dirty="0"/>
              <a:t>24</a:t>
            </a:r>
            <a:r>
              <a:rPr lang="zh-CN" altLang="en-US" dirty="0"/>
              <a:t>日：初步代码</a:t>
            </a:r>
          </a:p>
          <a:p>
            <a:r>
              <a:rPr lang="zh-CN" altLang="en-US" dirty="0"/>
              <a:t>实验室开放及助教</a:t>
            </a:r>
          </a:p>
          <a:p>
            <a:pPr lvl="1"/>
            <a:r>
              <a:rPr lang="zh-CN" altLang="en-US" dirty="0"/>
              <a:t>工作日白天全时，晚上和周末预约</a:t>
            </a:r>
          </a:p>
          <a:p>
            <a:pPr lvl="1"/>
            <a:r>
              <a:rPr lang="zh-CN" altLang="en-US" dirty="0"/>
              <a:t>开放时间有助教辅导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41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0915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实验成果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完整的实验报告</a:t>
            </a:r>
          </a:p>
          <a:p>
            <a:pPr lvl="1"/>
            <a:r>
              <a:rPr lang="zh-CN" altLang="en-US" dirty="0"/>
              <a:t>实验目标</a:t>
            </a:r>
          </a:p>
          <a:p>
            <a:pPr lvl="1"/>
            <a:r>
              <a:rPr lang="zh-CN" altLang="en-US" dirty="0"/>
              <a:t>实验内容</a:t>
            </a:r>
          </a:p>
          <a:p>
            <a:pPr lvl="1"/>
            <a:r>
              <a:rPr lang="zh-CN" altLang="en-US" dirty="0"/>
              <a:t>实验展示</a:t>
            </a:r>
          </a:p>
          <a:p>
            <a:pPr lvl="1"/>
            <a:r>
              <a:rPr lang="zh-CN" altLang="en-US" dirty="0"/>
              <a:t>实验心得体会</a:t>
            </a:r>
          </a:p>
          <a:p>
            <a:r>
              <a:rPr lang="zh-CN" altLang="en-US" dirty="0"/>
              <a:t>完整的源代码</a:t>
            </a:r>
          </a:p>
          <a:p>
            <a:pPr lvl="1"/>
            <a:r>
              <a:rPr lang="zh-CN" altLang="en-US" dirty="0"/>
              <a:t>设计框图</a:t>
            </a:r>
          </a:p>
          <a:p>
            <a:pPr lvl="1"/>
            <a:r>
              <a:rPr lang="zh-CN" altLang="en-US" dirty="0"/>
              <a:t>指令流程表</a:t>
            </a:r>
          </a:p>
          <a:p>
            <a:pPr lvl="1"/>
            <a:r>
              <a:rPr lang="en-US" altLang="zh-CN" dirty="0"/>
              <a:t>VHDL</a:t>
            </a:r>
            <a:r>
              <a:rPr lang="zh-CN" altLang="en-US" dirty="0"/>
              <a:t>代码</a:t>
            </a:r>
          </a:p>
          <a:p>
            <a:pPr lvl="1"/>
            <a:r>
              <a:rPr lang="zh-CN" altLang="en-US" dirty="0"/>
              <a:t>其他代码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6845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下面三堂课的教学安排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分班上实验课，上课时间不变</a:t>
            </a:r>
          </a:p>
          <a:p>
            <a:r>
              <a:rPr lang="zh-CN" altLang="en-US" dirty="0"/>
              <a:t>上课地点变更为（以分组名单中的班号为准）</a:t>
            </a:r>
            <a:endParaRPr lang="en-US" altLang="zh-CN" dirty="0"/>
          </a:p>
          <a:p>
            <a:pPr lvl="1"/>
            <a:r>
              <a:rPr lang="zh-CN" altLang="en-US" dirty="0"/>
              <a:t>待定</a:t>
            </a:r>
          </a:p>
          <a:p>
            <a:r>
              <a:rPr lang="zh-CN" altLang="en-US" dirty="0"/>
              <a:t>要求</a:t>
            </a:r>
          </a:p>
          <a:p>
            <a:pPr lvl="1"/>
            <a:r>
              <a:rPr lang="zh-CN" altLang="en-US" dirty="0"/>
              <a:t>按时上课，课前签到，出勤情况将</a:t>
            </a:r>
            <a:r>
              <a:rPr lang="zh-CN" altLang="en-US" dirty="0">
                <a:solidFill>
                  <a:srgbClr val="FF0000"/>
                </a:solidFill>
              </a:rPr>
              <a:t>影响实验成绩</a:t>
            </a:r>
          </a:p>
          <a:p>
            <a:pPr lvl="1"/>
            <a:r>
              <a:rPr lang="zh-CN" altLang="en-US" dirty="0"/>
              <a:t>按时完成实验任务</a:t>
            </a:r>
          </a:p>
          <a:p>
            <a:pPr lvl="1"/>
            <a:r>
              <a:rPr lang="zh-CN" altLang="en-US" dirty="0"/>
              <a:t>挑战小组和联合小组自行安排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1306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分析</a:t>
            </a:r>
            <a:r>
              <a:rPr lang="en-US" altLang="zh-CN" dirty="0" err="1"/>
              <a:t>ThinPADMIPS</a:t>
            </a:r>
            <a:r>
              <a:rPr lang="zh-CN" altLang="en-US" dirty="0"/>
              <a:t>指令系统</a:t>
            </a:r>
          </a:p>
          <a:p>
            <a:pPr lvl="1"/>
            <a:r>
              <a:rPr lang="zh-CN" altLang="en-US" dirty="0"/>
              <a:t>指令格式</a:t>
            </a:r>
          </a:p>
          <a:p>
            <a:pPr lvl="2"/>
            <a:r>
              <a:rPr lang="zh-CN" altLang="en-US" dirty="0"/>
              <a:t>操作码、操作数地址</a:t>
            </a:r>
          </a:p>
          <a:p>
            <a:pPr lvl="1"/>
            <a:r>
              <a:rPr lang="zh-CN" altLang="en-US" dirty="0"/>
              <a:t>寻址方式</a:t>
            </a:r>
          </a:p>
          <a:p>
            <a:pPr lvl="2"/>
            <a:r>
              <a:rPr lang="zh-CN" altLang="en-US" dirty="0"/>
              <a:t>寄存器寻址、立即数寻址、基址寻址</a:t>
            </a:r>
          </a:p>
          <a:p>
            <a:r>
              <a:rPr lang="zh-CN" altLang="en-US" dirty="0"/>
              <a:t>设计数据通路</a:t>
            </a:r>
          </a:p>
          <a:p>
            <a:r>
              <a:rPr lang="zh-CN" altLang="en-US" dirty="0"/>
              <a:t>划分指令执行步骤</a:t>
            </a:r>
          </a:p>
          <a:p>
            <a:pPr lvl="1"/>
            <a:r>
              <a:rPr lang="zh-CN" altLang="en-US" dirty="0"/>
              <a:t>多周期</a:t>
            </a:r>
            <a:r>
              <a:rPr lang="en-US" altLang="zh-CN" dirty="0"/>
              <a:t>/</a:t>
            </a:r>
            <a:r>
              <a:rPr lang="zh-CN" altLang="en-US" dirty="0"/>
              <a:t>指令流水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5027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一些提示和帮助，供参考（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模拟器不支持的指令怎么办？</a:t>
            </a:r>
            <a:endParaRPr lang="en-US" altLang="zh-CN" dirty="0"/>
          </a:p>
          <a:p>
            <a:pPr lvl="1"/>
            <a:r>
              <a:rPr kumimoji="1" lang="zh-CN" altLang="en-US" dirty="0"/>
              <a:t>通过二进制写进去，按照指令的格式写进去</a:t>
            </a:r>
            <a:r>
              <a:rPr lang="zh-CN" altLang="en-US" dirty="0"/>
              <a:t>，不需要自己去修改模拟去或者</a:t>
            </a:r>
            <a:r>
              <a:rPr lang="en-US" altLang="zh-CN" dirty="0"/>
              <a:t>terminal</a:t>
            </a:r>
          </a:p>
          <a:p>
            <a:r>
              <a:rPr lang="zh-CN" altLang="en-US" dirty="0"/>
              <a:t>关于</a:t>
            </a:r>
            <a:r>
              <a:rPr lang="en-US" altLang="zh-CN" dirty="0"/>
              <a:t>COM</a:t>
            </a:r>
            <a:r>
              <a:rPr lang="zh-CN" altLang="en-US" dirty="0"/>
              <a:t>口地址的判断</a:t>
            </a:r>
            <a:endParaRPr lang="en-US" altLang="zh-CN" dirty="0"/>
          </a:p>
          <a:p>
            <a:pPr lvl="1"/>
            <a:r>
              <a:rPr kumimoji="1" lang="zh-CN" altLang="en-US" dirty="0"/>
              <a:t>由于</a:t>
            </a:r>
            <a:r>
              <a:rPr kumimoji="1" lang="en-US" altLang="zh-CN" dirty="0"/>
              <a:t>COM</a:t>
            </a:r>
            <a:r>
              <a:rPr kumimoji="1" lang="zh-CN" altLang="en-US" dirty="0"/>
              <a:t>口占用了一段地址空间</a:t>
            </a:r>
            <a:r>
              <a:rPr lang="zh-CN" altLang="en-US" dirty="0"/>
              <a:t>，可以在处理器内部做特判，在访问这块内存的时候去控制串口或者去完成串口读写，而不是交给内存</a:t>
            </a:r>
            <a:endParaRPr lang="en-US" altLang="zh-CN" dirty="0"/>
          </a:p>
          <a:p>
            <a:r>
              <a:rPr kumimoji="1" lang="zh-CN" altLang="en-US" dirty="0"/>
              <a:t>处理器的启动过程</a:t>
            </a:r>
            <a:endParaRPr kumimoji="1" lang="en-US" altLang="zh-CN" dirty="0"/>
          </a:p>
          <a:p>
            <a:pPr lvl="1"/>
            <a:r>
              <a:rPr lang="zh-CN" altLang="en-US" dirty="0"/>
              <a:t>处理器的启动过程可以从</a:t>
            </a:r>
            <a:r>
              <a:rPr lang="en-US" altLang="zh-CN" dirty="0"/>
              <a:t>FLASH</a:t>
            </a:r>
            <a:r>
              <a:rPr lang="zh-CN" altLang="en-US" dirty="0"/>
              <a:t>中装入监控程序，方法是在启动的时候设置启动状态，读入监控程序，在读入完成的时候再去执行指令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8087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一些提示和帮助，供参考（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400" dirty="0"/>
              <a:t>内存读写时序</a:t>
            </a:r>
            <a:endParaRPr kumimoji="1" lang="en-US" altLang="zh-CN" sz="2400" dirty="0"/>
          </a:p>
          <a:p>
            <a:pPr lvl="1"/>
            <a:r>
              <a:rPr lang="zh-CN" altLang="en-US" sz="2000" dirty="0"/>
              <a:t>内存读写的时候，</a:t>
            </a:r>
            <a:r>
              <a:rPr lang="en-US" altLang="zh-CN" sz="2000" dirty="0"/>
              <a:t>WE</a:t>
            </a:r>
            <a:r>
              <a:rPr lang="zh-CN" altLang="en-US" sz="2000" dirty="0"/>
              <a:t>有一个拉低的过程，可以自行定义时钟的起始位置，使用时钟信号来设置</a:t>
            </a:r>
            <a:r>
              <a:rPr lang="en-US" altLang="zh-CN" sz="2000" dirty="0"/>
              <a:t>WE</a:t>
            </a:r>
            <a:r>
              <a:rPr lang="zh-CN" altLang="en-US" sz="2000" dirty="0"/>
              <a:t>（获得一个下降沿），在当前周期完成内存的读写工作</a:t>
            </a:r>
            <a:endParaRPr lang="en-US" altLang="zh-CN" sz="2000" dirty="0"/>
          </a:p>
          <a:p>
            <a:pPr lvl="1"/>
            <a:r>
              <a:rPr lang="zh-CN" altLang="en-US" sz="2000" dirty="0"/>
              <a:t>寄存器也可以响应下降沿来进行数据更新</a:t>
            </a:r>
            <a:endParaRPr lang="en-US" altLang="zh-CN" sz="2000" dirty="0"/>
          </a:p>
          <a:p>
            <a:r>
              <a:rPr lang="zh-CN" altLang="en-US" sz="2400" dirty="0"/>
              <a:t>指令和数据分开（在</a:t>
            </a:r>
            <a:r>
              <a:rPr lang="en-US" altLang="zh-CN" sz="2400" dirty="0"/>
              <a:t>MEM</a:t>
            </a:r>
            <a:r>
              <a:rPr lang="zh-CN" altLang="en-US" sz="2400" dirty="0"/>
              <a:t>阶段可能</a:t>
            </a:r>
            <a:r>
              <a:rPr lang="zh-CN" altLang="en-US" sz="2400"/>
              <a:t>需要插入气泡）</a:t>
            </a:r>
            <a:endParaRPr lang="en-US" altLang="zh-CN" sz="2400" dirty="0"/>
          </a:p>
          <a:p>
            <a:pPr lvl="1"/>
            <a:r>
              <a:rPr lang="zh-CN" altLang="en-US" sz="2000" dirty="0"/>
              <a:t>一般来说，指令和数据分开是可以帮助流水线不断流的。但是，监控程序会将用户程序放到代码的内存中，在这个时候会发生结构冲突（写的时候）。因此，需要插入</a:t>
            </a:r>
            <a:r>
              <a:rPr lang="en-US" altLang="zh-CN" sz="2000" dirty="0"/>
              <a:t>NOP</a:t>
            </a:r>
            <a:r>
              <a:rPr lang="zh-CN" altLang="en-US" sz="2000" dirty="0"/>
              <a:t>来解决这个冲突。（正常情况下，两块内存同时使用，不需要插入气泡）</a:t>
            </a:r>
            <a:endParaRPr lang="en-US" altLang="zh-CN" sz="2000" dirty="0"/>
          </a:p>
          <a:p>
            <a:r>
              <a:rPr lang="zh-CN" altLang="en-US" sz="2400" dirty="0"/>
              <a:t>时钟信号的设置</a:t>
            </a:r>
            <a:endParaRPr lang="en-US" altLang="zh-CN" sz="2400" dirty="0"/>
          </a:p>
          <a:p>
            <a:pPr lvl="1"/>
            <a:r>
              <a:rPr lang="zh-CN" altLang="en-US" sz="2000" dirty="0"/>
              <a:t>时钟信号的设置与设计的流水线处理器密切相关，可以逐步提高，在主板上有模拟时钟信号的按钮，可以提供足够长的时钟周期</a:t>
            </a:r>
            <a:endParaRPr lang="en-US" altLang="zh-CN" sz="2000" dirty="0"/>
          </a:p>
          <a:p>
            <a:endParaRPr kumimoji="1" lang="zh-CN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5511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一些提示和帮助，供参考（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一开始把整个流程想清楚非常重要，否则后期在进行修正会非常繁琐以及崩溃，因此前期不要怕花时间把整个流程想清楚</a:t>
            </a:r>
            <a:endParaRPr kumimoji="1" lang="en-US" altLang="zh-CN" dirty="0"/>
          </a:p>
          <a:p>
            <a:r>
              <a:rPr lang="zh-CN" altLang="en-US" dirty="0"/>
              <a:t>按照指令分类，相同的指令先去设计数据通路，会降低数据通路设计的难度</a:t>
            </a:r>
          </a:p>
          <a:p>
            <a:r>
              <a:rPr lang="zh-CN" altLang="en-US" dirty="0"/>
              <a:t>指令应该是按产生的各种信号进行分类的，各种类别的指令也会相互影响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0433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5F886C-0A22-6F4D-BC08-A1674DBCDE43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我们已经有了什么？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THINPAD硬件平台</a:t>
            </a:r>
            <a:endParaRPr lang="en-US" dirty="0"/>
          </a:p>
          <a:p>
            <a:pPr lvl="1"/>
            <a:r>
              <a:rPr lang="en-US" dirty="0"/>
              <a:t>FPGA</a:t>
            </a:r>
          </a:p>
          <a:p>
            <a:pPr lvl="1"/>
            <a:r>
              <a:rPr lang="en-US" dirty="0"/>
              <a:t>SRAM Memory</a:t>
            </a:r>
          </a:p>
          <a:p>
            <a:pPr lvl="1"/>
            <a:r>
              <a:rPr lang="en-US" dirty="0"/>
              <a:t>FLASH</a:t>
            </a:r>
            <a:r>
              <a:rPr lang="zh-CN" altLang="en-US" dirty="0"/>
              <a:t> </a:t>
            </a:r>
            <a:r>
              <a:rPr lang="en-US" dirty="0"/>
              <a:t>Memory</a:t>
            </a:r>
          </a:p>
          <a:p>
            <a:pPr lvl="1"/>
            <a:r>
              <a:rPr lang="en-US" dirty="0"/>
              <a:t>UART/USB/PS2/VGA/</a:t>
            </a:r>
          </a:p>
          <a:p>
            <a:r>
              <a:rPr lang="en-US" dirty="0"/>
              <a:t>MIPS</a:t>
            </a:r>
            <a:r>
              <a:rPr lang="en-US" altLang="zh-CN" dirty="0"/>
              <a:t>32</a:t>
            </a:r>
            <a:r>
              <a:rPr lang="en-US" dirty="0"/>
              <a:t>指令系统</a:t>
            </a:r>
          </a:p>
          <a:p>
            <a:r>
              <a:rPr lang="en-US" dirty="0"/>
              <a:t>监控程序等辅助软件</a:t>
            </a:r>
          </a:p>
          <a:p>
            <a:r>
              <a:rPr lang="en-US" dirty="0" err="1"/>
              <a:t>教材和实验指导书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483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646FF-0118-9040-BFDC-8508AC469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硬件组成与结构</a:t>
            </a:r>
            <a:endParaRPr lang="en-US" dirty="0"/>
          </a:p>
        </p:txBody>
      </p:sp>
      <p:pic>
        <p:nvPicPr>
          <p:cNvPr id="4" name="图片 1">
            <a:extLst>
              <a:ext uri="{FF2B5EF4-FFF2-40B4-BE49-F238E27FC236}">
                <a16:creationId xmlns:a16="http://schemas.microsoft.com/office/drawing/2014/main" id="{8BB33BCD-2855-C24C-BADD-820840E6E7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7200" y="1340768"/>
            <a:ext cx="8003232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27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16C7C-4381-F84E-A833-679E7AED1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主要特点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41C18-A404-6C4B-914A-E93D4CE32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搭载</a:t>
            </a:r>
            <a:r>
              <a:rPr lang="en-US" dirty="0"/>
              <a:t>Xilinx Artix-7</a:t>
            </a:r>
            <a:r>
              <a:rPr lang="zh-CN" altLang="en-US" dirty="0"/>
              <a:t>系列</a:t>
            </a:r>
            <a:r>
              <a:rPr lang="en-US" dirty="0"/>
              <a:t>FPGA：XC7A100T</a:t>
            </a:r>
          </a:p>
          <a:p>
            <a:pPr lvl="1"/>
            <a:r>
              <a:rPr lang="en-US" dirty="0"/>
              <a:t>100K LEs, 4.8Mb BRAM，28nm</a:t>
            </a:r>
            <a:r>
              <a:rPr lang="zh-CN" altLang="en-US" dirty="0"/>
              <a:t>制程</a:t>
            </a:r>
          </a:p>
          <a:p>
            <a:pPr lvl="1"/>
            <a:r>
              <a:rPr lang="zh-CN" altLang="en-US" dirty="0"/>
              <a:t>支持最新的</a:t>
            </a:r>
            <a:r>
              <a:rPr lang="en-US" dirty="0" err="1"/>
              <a:t>Vivado</a:t>
            </a:r>
            <a:r>
              <a:rPr lang="zh-CN" altLang="en-US" dirty="0"/>
              <a:t>设计工具</a:t>
            </a:r>
          </a:p>
          <a:p>
            <a:r>
              <a:rPr lang="zh-CN" altLang="en-US" dirty="0"/>
              <a:t>两组</a:t>
            </a:r>
            <a:r>
              <a:rPr lang="en-US" dirty="0"/>
              <a:t>SRAM</a:t>
            </a:r>
            <a:r>
              <a:rPr lang="zh-CN" altLang="en-US" dirty="0"/>
              <a:t>内存，每组</a:t>
            </a:r>
            <a:r>
              <a:rPr lang="en-US" altLang="zh-CN" dirty="0"/>
              <a:t>4</a:t>
            </a:r>
            <a:r>
              <a:rPr lang="en-US" dirty="0"/>
              <a:t>MB</a:t>
            </a:r>
            <a:r>
              <a:rPr lang="zh-CN" altLang="en-US" dirty="0"/>
              <a:t>容量、</a:t>
            </a:r>
            <a:r>
              <a:rPr lang="en-US" altLang="zh-CN" dirty="0"/>
              <a:t>32</a:t>
            </a:r>
            <a:r>
              <a:rPr lang="zh-CN" altLang="en-US" dirty="0"/>
              <a:t>位数据线</a:t>
            </a:r>
          </a:p>
          <a:p>
            <a:r>
              <a:rPr lang="en-US" altLang="zh-CN" dirty="0"/>
              <a:t>8</a:t>
            </a:r>
            <a:r>
              <a:rPr lang="en-US" dirty="0"/>
              <a:t>MB NOR Flash</a:t>
            </a:r>
            <a:r>
              <a:rPr lang="zh-CN" altLang="en-US" dirty="0"/>
              <a:t>闪存</a:t>
            </a:r>
          </a:p>
          <a:p>
            <a:r>
              <a:rPr lang="zh-CN" altLang="en-US" dirty="0"/>
              <a:t>外围接口：</a:t>
            </a:r>
            <a:r>
              <a:rPr lang="en-US" dirty="0"/>
              <a:t>SL811 USB，DM9000</a:t>
            </a:r>
            <a:r>
              <a:rPr lang="zh-CN" altLang="en-US" dirty="0"/>
              <a:t>网卡，</a:t>
            </a:r>
            <a:r>
              <a:rPr lang="en-US" dirty="0"/>
              <a:t>TFP410 DVI</a:t>
            </a:r>
            <a:r>
              <a:rPr lang="zh-CN" altLang="en-US" dirty="0"/>
              <a:t>图像输出</a:t>
            </a:r>
          </a:p>
          <a:p>
            <a:r>
              <a:rPr lang="zh-CN" altLang="en-US" dirty="0"/>
              <a:t>板载控制芯片，支持在本地或远程完成实验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C81179-1298-C645-AA3D-759AFC60D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957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A9A29-EAF5-7840-817E-4EDAC47A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THINPAD</a:t>
            </a:r>
            <a:r>
              <a:rPr lang="en-US" altLang="zh-CN" dirty="0"/>
              <a:t>-CLOUD</a:t>
            </a:r>
            <a:r>
              <a:rPr lang="zh-CN" altLang="en-US" dirty="0"/>
              <a:t>教学计算机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235C55-C1A2-BC42-BD45-4BC072A2E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63650"/>
            <a:ext cx="7931224" cy="529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560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2">
            <a:extLst>
              <a:ext uri="{FF2B5EF4-FFF2-40B4-BE49-F238E27FC236}">
                <a16:creationId xmlns:a16="http://schemas.microsoft.com/office/drawing/2014/main" id="{A7CC79B3-76F5-1444-9B31-0B5184B6B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489" y="1143000"/>
            <a:ext cx="2952328" cy="142066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66189E4-AA4D-6F42-8AAE-B4EF9AA1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4000" dirty="0"/>
              <a:t>实验平台使用方法</a:t>
            </a:r>
            <a:r>
              <a:rPr kumimoji="1" lang="en-US" altLang="zh-CN" sz="4000" dirty="0"/>
              <a:t>——</a:t>
            </a:r>
            <a:r>
              <a:rPr kumimoji="1" lang="zh-CN" altLang="en-US" sz="4000" dirty="0"/>
              <a:t>本地模式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B9F133-33E9-3147-BAB7-7D28E9019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343401"/>
            <a:ext cx="7886700" cy="1833562"/>
          </a:xfrm>
        </p:spPr>
        <p:txBody>
          <a:bodyPr/>
          <a:lstStyle/>
          <a:p>
            <a:r>
              <a:rPr kumimoji="1" lang="zh-CN" altLang="en-US" dirty="0"/>
              <a:t>硬件连接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/>
              <a:t>USB</a:t>
            </a:r>
            <a:r>
              <a:rPr kumimoji="1" lang="zh-CN" altLang="en-US" dirty="0"/>
              <a:t>与电脑相联之后可通过电脑进行各种操作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8FF2BBB-66DF-9743-A6B8-D5A32C6614F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41057" y="2334593"/>
            <a:ext cx="7461885" cy="243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70449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黑体"/>
        <a:cs typeface=""/>
      </a:majorFont>
      <a:minorFont>
        <a:latin typeface="Gill Sans M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主题1 1">
        <a:dk1>
          <a:srgbClr val="000000"/>
        </a:dk1>
        <a:lt1>
          <a:srgbClr val="FFFFFF"/>
        </a:lt1>
        <a:dk2>
          <a:srgbClr val="464653"/>
        </a:dk2>
        <a:lt2>
          <a:srgbClr val="DDE9EC"/>
        </a:lt2>
        <a:accent1>
          <a:srgbClr val="727CA3"/>
        </a:accent1>
        <a:accent2>
          <a:srgbClr val="9FB8CD"/>
        </a:accent2>
        <a:accent3>
          <a:srgbClr val="FFFFFF"/>
        </a:accent3>
        <a:accent4>
          <a:srgbClr val="000000"/>
        </a:accent4>
        <a:accent5>
          <a:srgbClr val="BCBFCE"/>
        </a:accent5>
        <a:accent6>
          <a:srgbClr val="90A6BA"/>
        </a:accent6>
        <a:hlink>
          <a:srgbClr val="B292CA"/>
        </a:hlink>
        <a:folHlink>
          <a:srgbClr val="6B56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4744</TotalTime>
  <Words>2117</Words>
  <Application>Microsoft Macintosh PowerPoint</Application>
  <PresentationFormat>全屏显示(4:3)</PresentationFormat>
  <Paragraphs>276</Paragraphs>
  <Slides>48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59" baseType="lpstr">
      <vt:lpstr>黑体</vt:lpstr>
      <vt:lpstr>宋体</vt:lpstr>
      <vt:lpstr>微软雅黑</vt:lpstr>
      <vt:lpstr>MS PMincho</vt:lpstr>
      <vt:lpstr>Arial</vt:lpstr>
      <vt:lpstr>Calibri</vt:lpstr>
      <vt:lpstr>Gill Sans MT</vt:lpstr>
      <vt:lpstr>Times New Roman</vt:lpstr>
      <vt:lpstr>Wingdings</vt:lpstr>
      <vt:lpstr>Wingdings 3</vt:lpstr>
      <vt:lpstr>主题1</vt:lpstr>
      <vt:lpstr>ThinPAD指令计算机系统 设计和实现 Project 4&amp;5</vt:lpstr>
      <vt:lpstr>内容提要</vt:lpstr>
      <vt:lpstr>我们要做什么？</vt:lpstr>
      <vt:lpstr>我们要做什么？</vt:lpstr>
      <vt:lpstr>我们已经有了什么？</vt:lpstr>
      <vt:lpstr>硬件组成与结构</vt:lpstr>
      <vt:lpstr>主要特点</vt:lpstr>
      <vt:lpstr>THINPAD-CLOUD教学计算机</vt:lpstr>
      <vt:lpstr>实验平台使用方法——本地模式</vt:lpstr>
      <vt:lpstr>检查设备状态</vt:lpstr>
      <vt:lpstr>检查设备状态（Linux）</vt:lpstr>
      <vt:lpstr>检查设备状态（Mac）</vt:lpstr>
      <vt:lpstr>访问控制页面</vt:lpstr>
      <vt:lpstr>实验平台使用方法——远程模式</vt:lpstr>
      <vt:lpstr>设计文件上传与更新</vt:lpstr>
      <vt:lpstr>实验平台基本操作</vt:lpstr>
      <vt:lpstr>存储器读写</vt:lpstr>
      <vt:lpstr>SRAM访问地址序列记录</vt:lpstr>
      <vt:lpstr>FPGA样例工程说明</vt:lpstr>
      <vt:lpstr>PowerPoint 演示文稿</vt:lpstr>
      <vt:lpstr>PowerPoint 演示文稿</vt:lpstr>
      <vt:lpstr>开关与LED</vt:lpstr>
      <vt:lpstr>板载存储芯片SRAM</vt:lpstr>
      <vt:lpstr>内存信号</vt:lpstr>
      <vt:lpstr>板载存储芯片Flash</vt:lpstr>
      <vt:lpstr>实验平台外部接口</vt:lpstr>
      <vt:lpstr>串口信号</vt:lpstr>
      <vt:lpstr>视频输出</vt:lpstr>
      <vt:lpstr>视频输出时序</vt:lpstr>
      <vt:lpstr>FPGA调试工具</vt:lpstr>
      <vt:lpstr>注意事项</vt:lpstr>
      <vt:lpstr>框架结构</vt:lpstr>
      <vt:lpstr>内存访问</vt:lpstr>
      <vt:lpstr>内存读时序</vt:lpstr>
      <vt:lpstr>内存读参数</vt:lpstr>
      <vt:lpstr>内存写时序</vt:lpstr>
      <vt:lpstr>内存写参数</vt:lpstr>
      <vt:lpstr>如何确定CPU主频？</vt:lpstr>
      <vt:lpstr>基本步骤</vt:lpstr>
      <vt:lpstr>我们还能做什么</vt:lpstr>
      <vt:lpstr>时间安排</vt:lpstr>
      <vt:lpstr>实验成果</vt:lpstr>
      <vt:lpstr>下面三堂课的教学安排</vt:lpstr>
      <vt:lpstr>实践</vt:lpstr>
      <vt:lpstr>一些提示和帮助，供参考（1）</vt:lpstr>
      <vt:lpstr>一些提示和帮助，供参考（2）</vt:lpstr>
      <vt:lpstr>一些提示和帮助，供参考（3）</vt:lpstr>
      <vt:lpstr>谢谢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面向云计算的网络化操作系统 课题三 启动预备会</dc:title>
  <dc:creator>Hu Chunming</dc:creator>
  <cp:lastModifiedBy>Kang Chen</cp:lastModifiedBy>
  <cp:revision>668</cp:revision>
  <dcterms:created xsi:type="dcterms:W3CDTF">2016-09-06T00:35:26Z</dcterms:created>
  <dcterms:modified xsi:type="dcterms:W3CDTF">2019-09-02T09:33:15Z</dcterms:modified>
</cp:coreProperties>
</file>

<file path=docProps/thumbnail.jpeg>
</file>